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6" r:id="rId2"/>
    <p:sldId id="257" r:id="rId3"/>
    <p:sldId id="294" r:id="rId4"/>
    <p:sldId id="295" r:id="rId5"/>
    <p:sldId id="296" r:id="rId6"/>
    <p:sldId id="307" r:id="rId7"/>
    <p:sldId id="297" r:id="rId8"/>
    <p:sldId id="304" r:id="rId9"/>
    <p:sldId id="308" r:id="rId10"/>
    <p:sldId id="258" r:id="rId11"/>
    <p:sldId id="299" r:id="rId12"/>
    <p:sldId id="311" r:id="rId13"/>
    <p:sldId id="302" r:id="rId14"/>
    <p:sldId id="303" r:id="rId15"/>
    <p:sldId id="285" r:id="rId16"/>
    <p:sldId id="274" r:id="rId17"/>
    <p:sldId id="293" r:id="rId18"/>
    <p:sldId id="291"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921"/>
    <a:srgbClr val="FF3300"/>
    <a:srgbClr val="6600FF"/>
    <a:srgbClr val="FFFF00"/>
    <a:srgbClr val="FFCC66"/>
    <a:srgbClr val="CC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autoAdjust="0"/>
  </p:normalViewPr>
  <p:slideViewPr>
    <p:cSldViewPr>
      <p:cViewPr varScale="1">
        <p:scale>
          <a:sx n="73" d="100"/>
          <a:sy n="73" d="100"/>
        </p:scale>
        <p:origin x="-9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6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0626A-702D-43AE-9098-171A40E1C3BD}" type="doc">
      <dgm:prSet loTypeId="urn:microsoft.com/office/officeart/2005/8/layout/gear1" loCatId="process" qsTypeId="urn:microsoft.com/office/officeart/2005/8/quickstyle/simple1" qsCatId="simple" csTypeId="urn:microsoft.com/office/officeart/2005/8/colors/accent0_3" csCatId="mainScheme" phldr="1"/>
      <dgm:spPr/>
    </dgm:pt>
    <dgm:pt modelId="{872C5015-EBD1-4141-B0DD-2EF760CC4D46}">
      <dgm:prSet phldrT="[Text]"/>
      <dgm:spPr/>
      <dgm:t>
        <a:bodyPr/>
        <a:lstStyle/>
        <a:p>
          <a:r>
            <a:rPr lang="en-US" dirty="0" smtClean="0"/>
            <a:t>RET / Teachers and RET Coordinator</a:t>
          </a:r>
          <a:endParaRPr lang="en-US" dirty="0"/>
        </a:p>
      </dgm:t>
    </dgm:pt>
    <dgm:pt modelId="{430DA4CA-3B14-4222-9CCE-C9455B5F1A5F}" type="parTrans" cxnId="{66E539AA-2CD2-4BB1-BECA-AA779BB91CD1}">
      <dgm:prSet/>
      <dgm:spPr/>
      <dgm:t>
        <a:bodyPr/>
        <a:lstStyle/>
        <a:p>
          <a:endParaRPr lang="en-US"/>
        </a:p>
      </dgm:t>
    </dgm:pt>
    <dgm:pt modelId="{11876F7F-0CB7-48C3-B617-DEBC46B39055}" type="sibTrans" cxnId="{66E539AA-2CD2-4BB1-BECA-AA779BB91CD1}">
      <dgm:prSet/>
      <dgm:spPr/>
      <dgm:t>
        <a:bodyPr/>
        <a:lstStyle/>
        <a:p>
          <a:endParaRPr lang="en-US" dirty="0"/>
        </a:p>
      </dgm:t>
    </dgm:pt>
    <dgm:pt modelId="{8FF032C8-BBBA-4E06-A295-E8FDB27D9F5F}">
      <dgm:prSet phldrT="[Text]"/>
      <dgm:spPr/>
      <dgm:t>
        <a:bodyPr/>
        <a:lstStyle/>
        <a:p>
          <a:r>
            <a:rPr lang="en-US" dirty="0" smtClean="0"/>
            <a:t>COFSP Fellows</a:t>
          </a:r>
          <a:endParaRPr lang="en-US" dirty="0"/>
        </a:p>
      </dgm:t>
    </dgm:pt>
    <dgm:pt modelId="{05F3B89A-2C5F-4E3B-B88F-BA8FFD5E0C52}" type="parTrans" cxnId="{EDAA1304-883B-4CB1-9E51-40F3F98C670E}">
      <dgm:prSet/>
      <dgm:spPr/>
      <dgm:t>
        <a:bodyPr/>
        <a:lstStyle/>
        <a:p>
          <a:endParaRPr lang="en-US"/>
        </a:p>
      </dgm:t>
    </dgm:pt>
    <dgm:pt modelId="{E4DB116E-8DBF-436E-B819-16956CBF2546}" type="sibTrans" cxnId="{EDAA1304-883B-4CB1-9E51-40F3F98C670E}">
      <dgm:prSet/>
      <dgm:spPr/>
      <dgm:t>
        <a:bodyPr/>
        <a:lstStyle/>
        <a:p>
          <a:endParaRPr lang="en-US" dirty="0"/>
        </a:p>
      </dgm:t>
    </dgm:pt>
    <dgm:pt modelId="{D7EA8689-9ADE-48FA-8E22-41E3BA304538}">
      <dgm:prSet phldrT="[Text]"/>
      <dgm:spPr/>
      <dgm:t>
        <a:bodyPr/>
        <a:lstStyle/>
        <a:p>
          <a:r>
            <a:rPr lang="en-US" dirty="0" smtClean="0"/>
            <a:t>CEEMS Fellows</a:t>
          </a:r>
          <a:endParaRPr lang="en-US" dirty="0"/>
        </a:p>
      </dgm:t>
    </dgm:pt>
    <dgm:pt modelId="{6A21846E-CD6C-4A14-A704-AB89EFDD1A99}" type="parTrans" cxnId="{6776C1AC-D892-434A-AF0D-D38BD2C3E3CD}">
      <dgm:prSet/>
      <dgm:spPr/>
      <dgm:t>
        <a:bodyPr/>
        <a:lstStyle/>
        <a:p>
          <a:endParaRPr lang="en-US"/>
        </a:p>
      </dgm:t>
    </dgm:pt>
    <dgm:pt modelId="{01C2B65D-4BC2-4EBD-8258-4A660722694E}" type="sibTrans" cxnId="{6776C1AC-D892-434A-AF0D-D38BD2C3E3CD}">
      <dgm:prSet/>
      <dgm:spPr/>
      <dgm:t>
        <a:bodyPr/>
        <a:lstStyle/>
        <a:p>
          <a:endParaRPr lang="en-US" dirty="0"/>
        </a:p>
      </dgm:t>
    </dgm:pt>
    <dgm:pt modelId="{7AF56187-3A08-44CA-96D4-F3F6334C5D3B}">
      <dgm:prSet phldrT="[Text]"/>
      <dgm:spPr/>
      <dgm:t>
        <a:bodyPr/>
        <a:lstStyle/>
        <a:p>
          <a:endParaRPr lang="en-US"/>
        </a:p>
      </dgm:t>
    </dgm:pt>
    <dgm:pt modelId="{8201F6D3-6E30-4AD1-8972-D6692B86E2F0}" type="parTrans" cxnId="{537A1D59-8089-4BBC-BD81-31EF46A1347E}">
      <dgm:prSet/>
      <dgm:spPr/>
      <dgm:t>
        <a:bodyPr/>
        <a:lstStyle/>
        <a:p>
          <a:endParaRPr lang="en-US"/>
        </a:p>
      </dgm:t>
    </dgm:pt>
    <dgm:pt modelId="{AA8490AF-0888-4EF5-896C-0D294D33252A}" type="sibTrans" cxnId="{537A1D59-8089-4BBC-BD81-31EF46A1347E}">
      <dgm:prSet/>
      <dgm:spPr/>
      <dgm:t>
        <a:bodyPr/>
        <a:lstStyle/>
        <a:p>
          <a:endParaRPr lang="en-US"/>
        </a:p>
      </dgm:t>
    </dgm:pt>
    <dgm:pt modelId="{611AE36B-6C16-46ED-A158-910AAEA52743}">
      <dgm:prSet phldrT="[Text]"/>
      <dgm:spPr/>
      <dgm:t>
        <a:bodyPr/>
        <a:lstStyle/>
        <a:p>
          <a:endParaRPr lang="en-US" dirty="0"/>
        </a:p>
      </dgm:t>
    </dgm:pt>
    <dgm:pt modelId="{58729C7D-BE24-4E43-B2D3-106E7BE8A021}" type="parTrans" cxnId="{E091ADDC-7C5F-4032-8D39-5E0002E41666}">
      <dgm:prSet/>
      <dgm:spPr/>
      <dgm:t>
        <a:bodyPr/>
        <a:lstStyle/>
        <a:p>
          <a:endParaRPr lang="en-US"/>
        </a:p>
      </dgm:t>
    </dgm:pt>
    <dgm:pt modelId="{CBE1E042-30C1-43DB-AD3F-9FC38A70FEB0}" type="sibTrans" cxnId="{E091ADDC-7C5F-4032-8D39-5E0002E41666}">
      <dgm:prSet/>
      <dgm:spPr/>
      <dgm:t>
        <a:bodyPr/>
        <a:lstStyle/>
        <a:p>
          <a:endParaRPr lang="en-US"/>
        </a:p>
      </dgm:t>
    </dgm:pt>
    <dgm:pt modelId="{E6DCFACB-05E0-43F7-B719-324E33119C28}" type="pres">
      <dgm:prSet presAssocID="{5E00626A-702D-43AE-9098-171A40E1C3BD}" presName="composite" presStyleCnt="0">
        <dgm:presLayoutVars>
          <dgm:chMax val="3"/>
          <dgm:animLvl val="lvl"/>
          <dgm:resizeHandles val="exact"/>
        </dgm:presLayoutVars>
      </dgm:prSet>
      <dgm:spPr/>
    </dgm:pt>
    <dgm:pt modelId="{7C94AAA6-395B-4537-970D-B3485B2EAB19}" type="pres">
      <dgm:prSet presAssocID="{872C5015-EBD1-4141-B0DD-2EF760CC4D46}" presName="gear1" presStyleLbl="node1" presStyleIdx="0" presStyleCnt="3">
        <dgm:presLayoutVars>
          <dgm:chMax val="1"/>
          <dgm:bulletEnabled val="1"/>
        </dgm:presLayoutVars>
      </dgm:prSet>
      <dgm:spPr/>
      <dgm:t>
        <a:bodyPr/>
        <a:lstStyle/>
        <a:p>
          <a:endParaRPr lang="en-US"/>
        </a:p>
      </dgm:t>
    </dgm:pt>
    <dgm:pt modelId="{8A7F53DA-4D2B-422D-B3A3-29C2EADFCD81}" type="pres">
      <dgm:prSet presAssocID="{872C5015-EBD1-4141-B0DD-2EF760CC4D46}" presName="gear1srcNode" presStyleLbl="node1" presStyleIdx="0" presStyleCnt="3"/>
      <dgm:spPr/>
      <dgm:t>
        <a:bodyPr/>
        <a:lstStyle/>
        <a:p>
          <a:endParaRPr lang="en-US"/>
        </a:p>
      </dgm:t>
    </dgm:pt>
    <dgm:pt modelId="{99F4CDD4-2AD6-40A4-892C-5EB80892C721}" type="pres">
      <dgm:prSet presAssocID="{872C5015-EBD1-4141-B0DD-2EF760CC4D46}" presName="gear1dstNode" presStyleLbl="node1" presStyleIdx="0" presStyleCnt="3"/>
      <dgm:spPr/>
      <dgm:t>
        <a:bodyPr/>
        <a:lstStyle/>
        <a:p>
          <a:endParaRPr lang="en-US"/>
        </a:p>
      </dgm:t>
    </dgm:pt>
    <dgm:pt modelId="{798A16B6-6C98-4AB6-BD23-01C482F47699}" type="pres">
      <dgm:prSet presAssocID="{8FF032C8-BBBA-4E06-A295-E8FDB27D9F5F}" presName="gear2" presStyleLbl="node1" presStyleIdx="1" presStyleCnt="3">
        <dgm:presLayoutVars>
          <dgm:chMax val="1"/>
          <dgm:bulletEnabled val="1"/>
        </dgm:presLayoutVars>
      </dgm:prSet>
      <dgm:spPr/>
      <dgm:t>
        <a:bodyPr/>
        <a:lstStyle/>
        <a:p>
          <a:endParaRPr lang="en-US"/>
        </a:p>
      </dgm:t>
    </dgm:pt>
    <dgm:pt modelId="{0FC34D3E-B3EE-4D27-ACDB-8DD5B9D4A699}" type="pres">
      <dgm:prSet presAssocID="{8FF032C8-BBBA-4E06-A295-E8FDB27D9F5F}" presName="gear2srcNode" presStyleLbl="node1" presStyleIdx="1" presStyleCnt="3"/>
      <dgm:spPr/>
      <dgm:t>
        <a:bodyPr/>
        <a:lstStyle/>
        <a:p>
          <a:endParaRPr lang="en-US"/>
        </a:p>
      </dgm:t>
    </dgm:pt>
    <dgm:pt modelId="{69B6C03E-B346-4617-91AF-2CD328BF8E26}" type="pres">
      <dgm:prSet presAssocID="{8FF032C8-BBBA-4E06-A295-E8FDB27D9F5F}" presName="gear2dstNode" presStyleLbl="node1" presStyleIdx="1" presStyleCnt="3"/>
      <dgm:spPr/>
      <dgm:t>
        <a:bodyPr/>
        <a:lstStyle/>
        <a:p>
          <a:endParaRPr lang="en-US"/>
        </a:p>
      </dgm:t>
    </dgm:pt>
    <dgm:pt modelId="{2BFBB66F-53AD-4C3A-B973-FA8A31A822B9}" type="pres">
      <dgm:prSet presAssocID="{D7EA8689-9ADE-48FA-8E22-41E3BA304538}" presName="gear3" presStyleLbl="node1" presStyleIdx="2" presStyleCnt="3"/>
      <dgm:spPr/>
      <dgm:t>
        <a:bodyPr/>
        <a:lstStyle/>
        <a:p>
          <a:endParaRPr lang="en-US"/>
        </a:p>
      </dgm:t>
    </dgm:pt>
    <dgm:pt modelId="{CE068309-3694-42DE-B56D-8E0B4FDEAB82}" type="pres">
      <dgm:prSet presAssocID="{D7EA8689-9ADE-48FA-8E22-41E3BA304538}" presName="gear3tx" presStyleLbl="node1" presStyleIdx="2" presStyleCnt="3">
        <dgm:presLayoutVars>
          <dgm:chMax val="1"/>
          <dgm:bulletEnabled val="1"/>
        </dgm:presLayoutVars>
      </dgm:prSet>
      <dgm:spPr/>
      <dgm:t>
        <a:bodyPr/>
        <a:lstStyle/>
        <a:p>
          <a:endParaRPr lang="en-US"/>
        </a:p>
      </dgm:t>
    </dgm:pt>
    <dgm:pt modelId="{9AF5BD13-401B-4089-92E2-11268A118140}" type="pres">
      <dgm:prSet presAssocID="{D7EA8689-9ADE-48FA-8E22-41E3BA304538}" presName="gear3srcNode" presStyleLbl="node1" presStyleIdx="2" presStyleCnt="3"/>
      <dgm:spPr/>
      <dgm:t>
        <a:bodyPr/>
        <a:lstStyle/>
        <a:p>
          <a:endParaRPr lang="en-US"/>
        </a:p>
      </dgm:t>
    </dgm:pt>
    <dgm:pt modelId="{BD3462B6-CD56-401F-A221-786807A52F83}" type="pres">
      <dgm:prSet presAssocID="{D7EA8689-9ADE-48FA-8E22-41E3BA304538}" presName="gear3dstNode" presStyleLbl="node1" presStyleIdx="2" presStyleCnt="3"/>
      <dgm:spPr/>
      <dgm:t>
        <a:bodyPr/>
        <a:lstStyle/>
        <a:p>
          <a:endParaRPr lang="en-US"/>
        </a:p>
      </dgm:t>
    </dgm:pt>
    <dgm:pt modelId="{6B9E6C91-C276-4135-A0F4-A3EAADBBE060}" type="pres">
      <dgm:prSet presAssocID="{11876F7F-0CB7-48C3-B617-DEBC46B39055}" presName="connector1" presStyleLbl="sibTrans2D1" presStyleIdx="0" presStyleCnt="3"/>
      <dgm:spPr/>
      <dgm:t>
        <a:bodyPr/>
        <a:lstStyle/>
        <a:p>
          <a:endParaRPr lang="en-US"/>
        </a:p>
      </dgm:t>
    </dgm:pt>
    <dgm:pt modelId="{24BB8ECC-0379-4AAA-BAAD-B6B826E26024}" type="pres">
      <dgm:prSet presAssocID="{E4DB116E-8DBF-436E-B819-16956CBF2546}" presName="connector2" presStyleLbl="sibTrans2D1" presStyleIdx="1" presStyleCnt="3"/>
      <dgm:spPr/>
      <dgm:t>
        <a:bodyPr/>
        <a:lstStyle/>
        <a:p>
          <a:endParaRPr lang="en-US"/>
        </a:p>
      </dgm:t>
    </dgm:pt>
    <dgm:pt modelId="{DEFF2A78-F475-4A1C-8B4D-42FCCB08FA54}" type="pres">
      <dgm:prSet presAssocID="{01C2B65D-4BC2-4EBD-8258-4A660722694E}" presName="connector3" presStyleLbl="sibTrans2D1" presStyleIdx="2" presStyleCnt="3"/>
      <dgm:spPr/>
      <dgm:t>
        <a:bodyPr/>
        <a:lstStyle/>
        <a:p>
          <a:endParaRPr lang="en-US"/>
        </a:p>
      </dgm:t>
    </dgm:pt>
  </dgm:ptLst>
  <dgm:cxnLst>
    <dgm:cxn modelId="{C503F170-ED47-40A8-968A-5876302CD47A}" type="presOf" srcId="{D7EA8689-9ADE-48FA-8E22-41E3BA304538}" destId="{2BFBB66F-53AD-4C3A-B973-FA8A31A822B9}" srcOrd="0" destOrd="0" presId="urn:microsoft.com/office/officeart/2005/8/layout/gear1"/>
    <dgm:cxn modelId="{99047DD6-A0C7-4E16-807D-CF03C14DB034}" type="presOf" srcId="{8FF032C8-BBBA-4E06-A295-E8FDB27D9F5F}" destId="{798A16B6-6C98-4AB6-BD23-01C482F47699}" srcOrd="0" destOrd="0" presId="urn:microsoft.com/office/officeart/2005/8/layout/gear1"/>
    <dgm:cxn modelId="{DEE91371-F667-4019-A30C-64647920BE64}" type="presOf" srcId="{D7EA8689-9ADE-48FA-8E22-41E3BA304538}" destId="{9AF5BD13-401B-4089-92E2-11268A118140}" srcOrd="2" destOrd="0" presId="urn:microsoft.com/office/officeart/2005/8/layout/gear1"/>
    <dgm:cxn modelId="{C1F3368A-A871-4F30-927E-6953E68F44B6}" type="presOf" srcId="{872C5015-EBD1-4141-B0DD-2EF760CC4D46}" destId="{99F4CDD4-2AD6-40A4-892C-5EB80892C721}" srcOrd="2" destOrd="0" presId="urn:microsoft.com/office/officeart/2005/8/layout/gear1"/>
    <dgm:cxn modelId="{5FDB3D17-42CD-4B85-89CE-DD7B91320307}" type="presOf" srcId="{D7EA8689-9ADE-48FA-8E22-41E3BA304538}" destId="{BD3462B6-CD56-401F-A221-786807A52F83}" srcOrd="3" destOrd="0" presId="urn:microsoft.com/office/officeart/2005/8/layout/gear1"/>
    <dgm:cxn modelId="{CE84EAE8-42D7-4281-BCEA-355F2D87FE36}" type="presOf" srcId="{D7EA8689-9ADE-48FA-8E22-41E3BA304538}" destId="{CE068309-3694-42DE-B56D-8E0B4FDEAB82}" srcOrd="1" destOrd="0" presId="urn:microsoft.com/office/officeart/2005/8/layout/gear1"/>
    <dgm:cxn modelId="{E7E93C70-C84F-44AE-83D5-5DEC3F3A68D8}" type="presOf" srcId="{11876F7F-0CB7-48C3-B617-DEBC46B39055}" destId="{6B9E6C91-C276-4135-A0F4-A3EAADBBE060}" srcOrd="0" destOrd="0" presId="urn:microsoft.com/office/officeart/2005/8/layout/gear1"/>
    <dgm:cxn modelId="{C3E3C19F-61EE-4360-B4D7-F7F9CFDE75D8}" type="presOf" srcId="{5E00626A-702D-43AE-9098-171A40E1C3BD}" destId="{E6DCFACB-05E0-43F7-B719-324E33119C28}" srcOrd="0" destOrd="0" presId="urn:microsoft.com/office/officeart/2005/8/layout/gear1"/>
    <dgm:cxn modelId="{51C5F41D-5216-45C3-B274-05626110A83F}" type="presOf" srcId="{8FF032C8-BBBA-4E06-A295-E8FDB27D9F5F}" destId="{69B6C03E-B346-4617-91AF-2CD328BF8E26}" srcOrd="2" destOrd="0" presId="urn:microsoft.com/office/officeart/2005/8/layout/gear1"/>
    <dgm:cxn modelId="{4875B13A-AB03-4B72-A1E3-207F43162240}" type="presOf" srcId="{01C2B65D-4BC2-4EBD-8258-4A660722694E}" destId="{DEFF2A78-F475-4A1C-8B4D-42FCCB08FA54}" srcOrd="0" destOrd="0" presId="urn:microsoft.com/office/officeart/2005/8/layout/gear1"/>
    <dgm:cxn modelId="{B263D08A-5C66-4C9B-B8C1-4A8CCE8000E7}" type="presOf" srcId="{872C5015-EBD1-4141-B0DD-2EF760CC4D46}" destId="{8A7F53DA-4D2B-422D-B3A3-29C2EADFCD81}" srcOrd="1" destOrd="0" presId="urn:microsoft.com/office/officeart/2005/8/layout/gear1"/>
    <dgm:cxn modelId="{66E539AA-2CD2-4BB1-BECA-AA779BB91CD1}" srcId="{5E00626A-702D-43AE-9098-171A40E1C3BD}" destId="{872C5015-EBD1-4141-B0DD-2EF760CC4D46}" srcOrd="0" destOrd="0" parTransId="{430DA4CA-3B14-4222-9CCE-C9455B5F1A5F}" sibTransId="{11876F7F-0CB7-48C3-B617-DEBC46B39055}"/>
    <dgm:cxn modelId="{537A1D59-8089-4BBC-BD81-31EF46A1347E}" srcId="{5E00626A-702D-43AE-9098-171A40E1C3BD}" destId="{7AF56187-3A08-44CA-96D4-F3F6334C5D3B}" srcOrd="3" destOrd="0" parTransId="{8201F6D3-6E30-4AD1-8972-D6692B86E2F0}" sibTransId="{AA8490AF-0888-4EF5-896C-0D294D33252A}"/>
    <dgm:cxn modelId="{22204B97-204B-4252-89A8-5CD316FE0074}" type="presOf" srcId="{872C5015-EBD1-4141-B0DD-2EF760CC4D46}" destId="{7C94AAA6-395B-4537-970D-B3485B2EAB19}" srcOrd="0" destOrd="0" presId="urn:microsoft.com/office/officeart/2005/8/layout/gear1"/>
    <dgm:cxn modelId="{6776C1AC-D892-434A-AF0D-D38BD2C3E3CD}" srcId="{5E00626A-702D-43AE-9098-171A40E1C3BD}" destId="{D7EA8689-9ADE-48FA-8E22-41E3BA304538}" srcOrd="2" destOrd="0" parTransId="{6A21846E-CD6C-4A14-A704-AB89EFDD1A99}" sibTransId="{01C2B65D-4BC2-4EBD-8258-4A660722694E}"/>
    <dgm:cxn modelId="{52063B0C-3E6A-4B10-88D4-C7EB5333694E}" type="presOf" srcId="{E4DB116E-8DBF-436E-B819-16956CBF2546}" destId="{24BB8ECC-0379-4AAA-BAAD-B6B826E26024}" srcOrd="0" destOrd="0" presId="urn:microsoft.com/office/officeart/2005/8/layout/gear1"/>
    <dgm:cxn modelId="{E091ADDC-7C5F-4032-8D39-5E0002E41666}" srcId="{5E00626A-702D-43AE-9098-171A40E1C3BD}" destId="{611AE36B-6C16-46ED-A158-910AAEA52743}" srcOrd="4" destOrd="0" parTransId="{58729C7D-BE24-4E43-B2D3-106E7BE8A021}" sibTransId="{CBE1E042-30C1-43DB-AD3F-9FC38A70FEB0}"/>
    <dgm:cxn modelId="{EDAA1304-883B-4CB1-9E51-40F3F98C670E}" srcId="{5E00626A-702D-43AE-9098-171A40E1C3BD}" destId="{8FF032C8-BBBA-4E06-A295-E8FDB27D9F5F}" srcOrd="1" destOrd="0" parTransId="{05F3B89A-2C5F-4E3B-B88F-BA8FFD5E0C52}" sibTransId="{E4DB116E-8DBF-436E-B819-16956CBF2546}"/>
    <dgm:cxn modelId="{66BB0348-42D4-4E21-8C6C-A56ACFD53542}" type="presOf" srcId="{8FF032C8-BBBA-4E06-A295-E8FDB27D9F5F}" destId="{0FC34D3E-B3EE-4D27-ACDB-8DD5B9D4A699}" srcOrd="1" destOrd="0" presId="urn:microsoft.com/office/officeart/2005/8/layout/gear1"/>
    <dgm:cxn modelId="{A9F2054E-43F0-4D1B-A700-B998C66AD4BE}" type="presParOf" srcId="{E6DCFACB-05E0-43F7-B719-324E33119C28}" destId="{7C94AAA6-395B-4537-970D-B3485B2EAB19}" srcOrd="0" destOrd="0" presId="urn:microsoft.com/office/officeart/2005/8/layout/gear1"/>
    <dgm:cxn modelId="{E6DE0E10-583C-4FC1-BD27-F64031C90DAB}" type="presParOf" srcId="{E6DCFACB-05E0-43F7-B719-324E33119C28}" destId="{8A7F53DA-4D2B-422D-B3A3-29C2EADFCD81}" srcOrd="1" destOrd="0" presId="urn:microsoft.com/office/officeart/2005/8/layout/gear1"/>
    <dgm:cxn modelId="{CCE82E43-80E5-4B91-8A57-901CC0AA748B}" type="presParOf" srcId="{E6DCFACB-05E0-43F7-B719-324E33119C28}" destId="{99F4CDD4-2AD6-40A4-892C-5EB80892C721}" srcOrd="2" destOrd="0" presId="urn:microsoft.com/office/officeart/2005/8/layout/gear1"/>
    <dgm:cxn modelId="{8AFAFA46-B641-4A4B-B40A-773F97F68FD6}" type="presParOf" srcId="{E6DCFACB-05E0-43F7-B719-324E33119C28}" destId="{798A16B6-6C98-4AB6-BD23-01C482F47699}" srcOrd="3" destOrd="0" presId="urn:microsoft.com/office/officeart/2005/8/layout/gear1"/>
    <dgm:cxn modelId="{1E83E09F-1DF3-4BEC-8818-4C578B351B4F}" type="presParOf" srcId="{E6DCFACB-05E0-43F7-B719-324E33119C28}" destId="{0FC34D3E-B3EE-4D27-ACDB-8DD5B9D4A699}" srcOrd="4" destOrd="0" presId="urn:microsoft.com/office/officeart/2005/8/layout/gear1"/>
    <dgm:cxn modelId="{E7B233B4-CCA4-4129-BEA3-034FE2353A1D}" type="presParOf" srcId="{E6DCFACB-05E0-43F7-B719-324E33119C28}" destId="{69B6C03E-B346-4617-91AF-2CD328BF8E26}" srcOrd="5" destOrd="0" presId="urn:microsoft.com/office/officeart/2005/8/layout/gear1"/>
    <dgm:cxn modelId="{3CBA24A6-28D9-486E-9013-98653C52E20F}" type="presParOf" srcId="{E6DCFACB-05E0-43F7-B719-324E33119C28}" destId="{2BFBB66F-53AD-4C3A-B973-FA8A31A822B9}" srcOrd="6" destOrd="0" presId="urn:microsoft.com/office/officeart/2005/8/layout/gear1"/>
    <dgm:cxn modelId="{7AFFEB2C-9424-4071-AEB8-836274A43C5C}" type="presParOf" srcId="{E6DCFACB-05E0-43F7-B719-324E33119C28}" destId="{CE068309-3694-42DE-B56D-8E0B4FDEAB82}" srcOrd="7" destOrd="0" presId="urn:microsoft.com/office/officeart/2005/8/layout/gear1"/>
    <dgm:cxn modelId="{E7B1056A-B613-4E8D-AC4C-C246889B55D8}" type="presParOf" srcId="{E6DCFACB-05E0-43F7-B719-324E33119C28}" destId="{9AF5BD13-401B-4089-92E2-11268A118140}" srcOrd="8" destOrd="0" presId="urn:microsoft.com/office/officeart/2005/8/layout/gear1"/>
    <dgm:cxn modelId="{69F8D3CA-0956-49ED-B9F8-F3D24FCCD20A}" type="presParOf" srcId="{E6DCFACB-05E0-43F7-B719-324E33119C28}" destId="{BD3462B6-CD56-401F-A221-786807A52F83}" srcOrd="9" destOrd="0" presId="urn:microsoft.com/office/officeart/2005/8/layout/gear1"/>
    <dgm:cxn modelId="{5414BD69-0AC8-4CC3-A49E-846ED10A3B2A}" type="presParOf" srcId="{E6DCFACB-05E0-43F7-B719-324E33119C28}" destId="{6B9E6C91-C276-4135-A0F4-A3EAADBBE060}" srcOrd="10" destOrd="0" presId="urn:microsoft.com/office/officeart/2005/8/layout/gear1"/>
    <dgm:cxn modelId="{4CBC4B0D-253C-4F3D-9712-290C0B0DED52}" type="presParOf" srcId="{E6DCFACB-05E0-43F7-B719-324E33119C28}" destId="{24BB8ECC-0379-4AAA-BAAD-B6B826E26024}" srcOrd="11" destOrd="0" presId="urn:microsoft.com/office/officeart/2005/8/layout/gear1"/>
    <dgm:cxn modelId="{C359C534-D206-4177-8CE5-80F598751E00}" type="presParOf" srcId="{E6DCFACB-05E0-43F7-B719-324E33119C28}" destId="{DEFF2A78-F475-4A1C-8B4D-42FCCB08FA5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ChangeArrowheads="1"/>
          </p:cNvSpPr>
          <p:nvPr>
            <p:ph type="dt" sz="quarter"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20484" name="Rectangle 4"/>
          <p:cNvSpPr>
            <a:spLocks noGrp="1" noChangeArrowheads="1"/>
          </p:cNvSpPr>
          <p:nvPr>
            <p:ph type="ftr" sz="quarter" idx="2"/>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20485" name="Rectangle 5"/>
          <p:cNvSpPr>
            <a:spLocks noGrp="1" noChangeArrowheads="1"/>
          </p:cNvSpPr>
          <p:nvPr>
            <p:ph type="sldNum" sz="quarter" idx="3"/>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DCAD7F44-9AD3-41A4-BE40-DB4345EA9D5E}" type="slidenum">
              <a:rPr lang="en-US"/>
              <a:pPr>
                <a:defRPr/>
              </a:pPr>
              <a:t>‹#›</a:t>
            </a:fld>
            <a:endParaRPr lang="en-US" dirty="0"/>
          </a:p>
        </p:txBody>
      </p:sp>
    </p:spTree>
    <p:extLst>
      <p:ext uri="{BB962C8B-B14F-4D97-AF65-F5344CB8AC3E}">
        <p14:creationId xmlns:p14="http://schemas.microsoft.com/office/powerpoint/2010/main" val="302473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5038" y="4416425"/>
            <a:ext cx="5140325" cy="4183063"/>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71925" y="0"/>
            <a:ext cx="3038475" cy="465138"/>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2054" name="Rectangle 6"/>
          <p:cNvSpPr>
            <a:spLocks noGrp="1" noChangeArrowheads="1"/>
          </p:cNvSpPr>
          <p:nvPr>
            <p:ph type="ftr" sz="quarter" idx="4"/>
          </p:nvPr>
        </p:nvSpPr>
        <p:spPr bwMode="auto">
          <a:xfrm>
            <a:off x="0"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971925" y="8831263"/>
            <a:ext cx="3038475" cy="465137"/>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81B52AA9-1832-4C69-A851-8D8C270175F5}" type="slidenum">
              <a:rPr lang="en-US"/>
              <a:pPr>
                <a:defRPr/>
              </a:pPr>
              <a:t>‹#›</a:t>
            </a:fld>
            <a:endParaRPr lang="en-US" dirty="0"/>
          </a:p>
        </p:txBody>
      </p:sp>
    </p:spTree>
    <p:extLst>
      <p:ext uri="{BB962C8B-B14F-4D97-AF65-F5344CB8AC3E}">
        <p14:creationId xmlns:p14="http://schemas.microsoft.com/office/powerpoint/2010/main" val="359978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B3AFE68-F89D-4D46-B0C9-6B1568982F40}" type="slidenum">
              <a:rPr lang="en-US" altLang="en-US" smtClean="0"/>
              <a:pPr/>
              <a:t>1</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A4A72A2-9DB4-4DD6-96A2-F8D0F8AFD5FC}" type="slidenum">
              <a:rPr lang="en-US" altLang="en-US" smtClean="0"/>
              <a:pPr/>
              <a:t>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B52AA9-1832-4C69-A851-8D8C270175F5}"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6F6B56F-F5AA-4BCC-AB52-2CEB0FDC081F}" type="slidenum">
              <a:rPr lang="en-US" altLang="en-US" smtClean="0"/>
              <a:pPr/>
              <a:t>10</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1B0D4F3-1C97-4325-88F3-DAB0D716B826}" type="slidenum">
              <a:rPr lang="en-US" altLang="en-US" smtClean="0"/>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129" name="Rectangle 57"/>
          <p:cNvSpPr>
            <a:spLocks noGrp="1" noChangeArrowheads="1"/>
          </p:cNvSpPr>
          <p:nvPr>
            <p:ph type="ctrTitle" sz="quarter"/>
          </p:nvPr>
        </p:nvSpPr>
        <p:spPr>
          <a:xfrm>
            <a:off x="1752600" y="533400"/>
            <a:ext cx="7162800" cy="685800"/>
          </a:xfrm>
        </p:spPr>
        <p:txBody>
          <a:bodyPr/>
          <a:lstStyle>
            <a:lvl1pPr>
              <a:defRPr sz="3600"/>
            </a:lvl1pPr>
          </a:lstStyle>
          <a:p>
            <a:r>
              <a:rPr lang="en-US"/>
              <a:t>Click to edit Master title style</a:t>
            </a:r>
          </a:p>
        </p:txBody>
      </p:sp>
      <p:sp>
        <p:nvSpPr>
          <p:cNvPr id="3130" name="Rectangle 58"/>
          <p:cNvSpPr>
            <a:spLocks noGrp="1" noChangeArrowheads="1"/>
          </p:cNvSpPr>
          <p:nvPr>
            <p:ph type="subTitle" sz="quarter" idx="1"/>
          </p:nvPr>
        </p:nvSpPr>
        <p:spPr>
          <a:xfrm>
            <a:off x="1752600" y="1371600"/>
            <a:ext cx="7010400" cy="4572000"/>
          </a:xfrm>
        </p:spPr>
        <p:txBody>
          <a:bodyPr/>
          <a:lstStyle>
            <a:lvl1pPr marL="0" indent="0" algn="ctr">
              <a:defRPr sz="24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457200"/>
            <a:ext cx="1809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457200"/>
            <a:ext cx="5276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543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94" name="Rectangle 70"/>
          <p:cNvSpPr>
            <a:spLocks noGrp="1" noChangeArrowheads="1"/>
          </p:cNvSpPr>
          <p:nvPr>
            <p:ph type="title"/>
          </p:nvPr>
        </p:nvSpPr>
        <p:spPr bwMode="auto">
          <a:xfrm>
            <a:off x="1600200" y="457200"/>
            <a:ext cx="7239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Headline Text</a:t>
            </a:r>
          </a:p>
        </p:txBody>
      </p:sp>
      <p:sp>
        <p:nvSpPr>
          <p:cNvPr id="1028" name="Rectangle 71"/>
          <p:cNvSpPr>
            <a:spLocks noGrp="1" noChangeArrowheads="1"/>
          </p:cNvSpPr>
          <p:nvPr>
            <p:ph type="body" idx="1"/>
          </p:nvPr>
        </p:nvSpPr>
        <p:spPr bwMode="auto">
          <a:xfrm>
            <a:off x="1600200" y="1295400"/>
            <a:ext cx="7239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ltLang="en-US" smtClean="0"/>
          </a:p>
        </p:txBody>
      </p:sp>
    </p:spTree>
  </p:cSld>
  <p:clrMap bg1="dk2" tx1="lt1" bg2="dk1" tx2="lt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3300"/>
        </a:buClr>
        <a:buSzPct val="80000"/>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FF3300"/>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FF3300"/>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SzPct val="80000"/>
        <a:buChar char="•"/>
        <a:defRPr sz="2000">
          <a:solidFill>
            <a:schemeClr val="tx1"/>
          </a:solidFill>
          <a:latin typeface="+mn-lt"/>
        </a:defRPr>
      </a:lvl5pPr>
      <a:lvl6pPr marL="2514600" indent="-228600" algn="l" rtl="0" fontAlgn="base">
        <a:spcBef>
          <a:spcPct val="20000"/>
        </a:spcBef>
        <a:spcAft>
          <a:spcPct val="0"/>
        </a:spcAft>
        <a:buClr>
          <a:srgbClr val="FF3300"/>
        </a:buClr>
        <a:buSzPct val="80000"/>
        <a:buChar char="•"/>
        <a:defRPr sz="2000">
          <a:solidFill>
            <a:schemeClr val="tx1"/>
          </a:solidFill>
          <a:latin typeface="+mn-lt"/>
        </a:defRPr>
      </a:lvl6pPr>
      <a:lvl7pPr marL="2971800" indent="-228600" algn="l" rtl="0" fontAlgn="base">
        <a:spcBef>
          <a:spcPct val="20000"/>
        </a:spcBef>
        <a:spcAft>
          <a:spcPct val="0"/>
        </a:spcAft>
        <a:buClr>
          <a:srgbClr val="FF3300"/>
        </a:buClr>
        <a:buSzPct val="80000"/>
        <a:buChar char="•"/>
        <a:defRPr sz="2000">
          <a:solidFill>
            <a:schemeClr val="tx1"/>
          </a:solidFill>
          <a:latin typeface="+mn-lt"/>
        </a:defRPr>
      </a:lvl7pPr>
      <a:lvl8pPr marL="3429000" indent="-228600" algn="l" rtl="0" fontAlgn="base">
        <a:spcBef>
          <a:spcPct val="20000"/>
        </a:spcBef>
        <a:spcAft>
          <a:spcPct val="0"/>
        </a:spcAft>
        <a:buClr>
          <a:srgbClr val="FF3300"/>
        </a:buClr>
        <a:buSzPct val="80000"/>
        <a:buChar char="•"/>
        <a:defRPr sz="2000">
          <a:solidFill>
            <a:schemeClr val="tx1"/>
          </a:solidFill>
          <a:latin typeface="+mn-lt"/>
        </a:defRPr>
      </a:lvl8pPr>
      <a:lvl9pPr marL="3886200" indent="-228600" algn="l" rtl="0" fontAlgn="base">
        <a:spcBef>
          <a:spcPct val="20000"/>
        </a:spcBef>
        <a:spcAft>
          <a:spcPct val="0"/>
        </a:spcAft>
        <a:buClr>
          <a:srgbClr val="FF3300"/>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nsf.gov/start.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143000" y="762000"/>
            <a:ext cx="7696200" cy="2133600"/>
          </a:xfrm>
        </p:spPr>
        <p:txBody>
          <a:bodyPr/>
          <a:lstStyle/>
          <a:p>
            <a:pPr algn="ctr" eaLnBrk="1" hangingPunct="1">
              <a:defRPr/>
            </a:pPr>
            <a:r>
              <a:rPr lang="en-US" sz="4000" b="1" dirty="0" smtClean="0">
                <a:solidFill>
                  <a:srgbClr val="FF3300"/>
                </a:solidFill>
                <a:effectLst>
                  <a:outerShdw blurRad="38100" dist="38100" dir="2700000" algn="tl">
                    <a:srgbClr val="000000">
                      <a:alpha val="43137"/>
                    </a:srgbClr>
                  </a:outerShdw>
                </a:effectLst>
              </a:rPr>
              <a:t>Choose Ohio First Scholarship Program (COFSP) </a:t>
            </a:r>
            <a:br>
              <a:rPr lang="en-US" sz="4000" b="1" dirty="0" smtClean="0">
                <a:solidFill>
                  <a:srgbClr val="FF3300"/>
                </a:solidFill>
                <a:effectLst>
                  <a:outerShdw blurRad="38100" dist="38100" dir="2700000" algn="tl">
                    <a:srgbClr val="000000">
                      <a:alpha val="43137"/>
                    </a:srgbClr>
                  </a:outerShdw>
                </a:effectLst>
              </a:rPr>
            </a:br>
            <a:r>
              <a:rPr lang="en-US" sz="3200" dirty="0" smtClean="0">
                <a:solidFill>
                  <a:srgbClr val="FF3300"/>
                </a:solidFill>
                <a:effectLst>
                  <a:outerShdw blurRad="38100" dist="38100" dir="2700000" algn="tl">
                    <a:srgbClr val="000000">
                      <a:alpha val="43137"/>
                    </a:srgbClr>
                  </a:outerShdw>
                </a:effectLst>
              </a:rPr>
              <a:t>Professional Development</a:t>
            </a:r>
            <a:r>
              <a:rPr lang="en-US" sz="3200" dirty="0" smtClean="0">
                <a:solidFill>
                  <a:srgbClr val="FF3300"/>
                </a:solidFill>
              </a:rPr>
              <a:t/>
            </a:r>
            <a:br>
              <a:rPr lang="en-US" sz="3200" dirty="0" smtClean="0">
                <a:solidFill>
                  <a:srgbClr val="FF3300"/>
                </a:solidFill>
              </a:rPr>
            </a:br>
            <a:endParaRPr lang="en-US" sz="3200" dirty="0" smtClean="0">
              <a:solidFill>
                <a:srgbClr val="FF3300"/>
              </a:solidFill>
            </a:endParaRPr>
          </a:p>
        </p:txBody>
      </p:sp>
      <p:sp>
        <p:nvSpPr>
          <p:cNvPr id="3075" name="Rectangle 3"/>
          <p:cNvSpPr>
            <a:spLocks noGrp="1" noChangeArrowheads="1"/>
          </p:cNvSpPr>
          <p:nvPr>
            <p:ph type="subTitle" idx="1"/>
          </p:nvPr>
        </p:nvSpPr>
        <p:spPr>
          <a:xfrm>
            <a:off x="990600" y="2362200"/>
            <a:ext cx="7772400" cy="4038600"/>
          </a:xfrm>
        </p:spPr>
        <p:txBody>
          <a:bodyPr/>
          <a:lstStyle/>
          <a:p>
            <a:pPr eaLnBrk="1" hangingPunct="1">
              <a:lnSpc>
                <a:spcPct val="90000"/>
              </a:lnSpc>
            </a:pPr>
            <a:endParaRPr lang="en-US" altLang="en-US" dirty="0"/>
          </a:p>
          <a:p>
            <a:pPr algn="l" eaLnBrk="1" hangingPunct="1">
              <a:lnSpc>
                <a:spcPct val="90000"/>
              </a:lnSpc>
            </a:pPr>
            <a:r>
              <a:rPr lang="en-US" altLang="en-US" dirty="0" smtClean="0"/>
              <a:t>                 Debbie Liberi and Lori Cooper</a:t>
            </a:r>
          </a:p>
          <a:p>
            <a:pPr eaLnBrk="1" hangingPunct="1">
              <a:lnSpc>
                <a:spcPct val="90000"/>
              </a:lnSpc>
            </a:pPr>
            <a:endParaRPr lang="en-US" altLang="en-US" dirty="0" smtClean="0"/>
          </a:p>
          <a:p>
            <a:pPr eaLnBrk="1" hangingPunct="1">
              <a:lnSpc>
                <a:spcPct val="90000"/>
              </a:lnSpc>
            </a:pPr>
            <a:r>
              <a:rPr lang="en-US" altLang="en-US" sz="2000" dirty="0" smtClean="0"/>
              <a:t>Professional Development Session 1: </a:t>
            </a:r>
          </a:p>
          <a:p>
            <a:pPr eaLnBrk="1" hangingPunct="1">
              <a:lnSpc>
                <a:spcPct val="90000"/>
              </a:lnSpc>
            </a:pPr>
            <a:r>
              <a:rPr lang="en-US" altLang="en-US" sz="2000" dirty="0" smtClean="0"/>
              <a:t> </a:t>
            </a:r>
          </a:p>
          <a:p>
            <a:pPr algn="l" eaLnBrk="1" hangingPunct="1">
              <a:lnSpc>
                <a:spcPct val="90000"/>
              </a:lnSpc>
            </a:pPr>
            <a:r>
              <a:rPr lang="en-US" altLang="en-US" sz="2000" dirty="0" smtClean="0"/>
              <a:t>        Part 1:  COFSP, RET and CEEMS Components Overview</a:t>
            </a:r>
            <a:endParaRPr lang="en-US" altLang="en-US" sz="2000" dirty="0"/>
          </a:p>
          <a:p>
            <a:pPr algn="l" eaLnBrk="1" hangingPunct="1">
              <a:lnSpc>
                <a:spcPct val="90000"/>
              </a:lnSpc>
            </a:pPr>
            <a:r>
              <a:rPr lang="en-US" altLang="en-US" sz="2000" dirty="0" smtClean="0"/>
              <a:t>        Part 2: Introduction to Challenge Based Learning</a:t>
            </a:r>
          </a:p>
          <a:p>
            <a:pPr eaLnBrk="1" hangingPunct="1">
              <a:lnSpc>
                <a:spcPct val="90000"/>
              </a:lnSpc>
            </a:pPr>
            <a:endParaRPr lang="en-US" altLang="en-US" sz="2000" dirty="0" smtClean="0"/>
          </a:p>
          <a:p>
            <a:pPr eaLnBrk="1" hangingPunct="1">
              <a:lnSpc>
                <a:spcPct val="90000"/>
              </a:lnSpc>
            </a:pPr>
            <a:r>
              <a:rPr lang="en-US" altLang="en-US" sz="2000" dirty="0" smtClean="0"/>
              <a:t>840 Old Chemistry</a:t>
            </a:r>
          </a:p>
          <a:p>
            <a:pPr eaLnBrk="1" hangingPunct="1">
              <a:lnSpc>
                <a:spcPct val="90000"/>
              </a:lnSpc>
            </a:pPr>
            <a:r>
              <a:rPr lang="en-US" altLang="en-US" sz="2000" dirty="0" smtClean="0"/>
              <a:t>University of Cincinnati</a:t>
            </a:r>
          </a:p>
          <a:p>
            <a:pPr eaLnBrk="1" hangingPunct="1">
              <a:lnSpc>
                <a:spcPct val="90000"/>
              </a:lnSpc>
            </a:pPr>
            <a:r>
              <a:rPr lang="en-US" altLang="en-US" sz="2000" dirty="0" smtClean="0"/>
              <a:t>Friday, September 23, 2016</a:t>
            </a:r>
          </a:p>
          <a:p>
            <a:pPr eaLnBrk="1" hangingPunct="1">
              <a:lnSpc>
                <a:spcPct val="90000"/>
              </a:lnSpc>
            </a:pPr>
            <a:r>
              <a:rPr lang="en-US" altLang="en-US" sz="2000" dirty="0" smtClean="0"/>
              <a:t>3:15 - 5:15 pm</a:t>
            </a:r>
          </a:p>
          <a:p>
            <a:pPr eaLnBrk="1" hangingPunct="1">
              <a:lnSpc>
                <a:spcPct val="90000"/>
              </a:lnSpc>
            </a:pPr>
            <a:endParaRPr lang="en-US" altLang="en-US" sz="2000" dirty="0" smtClean="0"/>
          </a:p>
          <a:p>
            <a:pPr eaLnBrk="1" hangingPunct="1">
              <a:lnSpc>
                <a:spcPct val="90000"/>
              </a:lnSpc>
            </a:pPr>
            <a:endParaRPr lang="en-US" altLang="en-US" b="0" dirty="0" smtClean="0"/>
          </a:p>
        </p:txBody>
      </p:sp>
      <p:pic>
        <p:nvPicPr>
          <p:cNvPr id="3076" name="Picture 4"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838200" y="304800"/>
            <a:ext cx="8077200" cy="2514600"/>
          </a:xfrm>
        </p:spPr>
        <p:txBody>
          <a:bodyPr/>
          <a:lstStyle/>
          <a:p>
            <a:pPr algn="ctr" eaLnBrk="1" hangingPunct="1">
              <a:defRPr/>
            </a:pPr>
            <a:r>
              <a:rPr lang="en-US" b="1" dirty="0" smtClean="0"/>
              <a:t>What are the components of the COFSP Fellows, RET Teachers and CEEMS Fellows 2016-17 Program?</a:t>
            </a:r>
            <a:r>
              <a:rPr lang="en-US" dirty="0" smtClean="0"/>
              <a:t> </a:t>
            </a:r>
            <a:r>
              <a:rPr lang="en-US" b="1" dirty="0" smtClean="0"/>
              <a:t/>
            </a:r>
            <a:br>
              <a:rPr lang="en-US" b="1" dirty="0" smtClean="0"/>
            </a:br>
            <a:endParaRPr lang="en-US" b="1" dirty="0" smtClean="0"/>
          </a:p>
        </p:txBody>
      </p:sp>
      <p:sp>
        <p:nvSpPr>
          <p:cNvPr id="11267" name="Rectangle 3"/>
          <p:cNvSpPr>
            <a:spLocks noGrp="1" noChangeArrowheads="1"/>
          </p:cNvSpPr>
          <p:nvPr>
            <p:ph type="subTitle" idx="1"/>
          </p:nvPr>
        </p:nvSpPr>
        <p:spPr>
          <a:xfrm>
            <a:off x="1539240" y="3515519"/>
            <a:ext cx="7239000" cy="2448719"/>
          </a:xfrm>
        </p:spPr>
        <p:txBody>
          <a:bodyPr/>
          <a:lstStyle/>
          <a:p>
            <a:pPr marL="290513" indent="-290513" algn="l" eaLnBrk="1" hangingPunct="1">
              <a:buClr>
                <a:srgbClr val="C00000"/>
              </a:buClr>
              <a:buFont typeface="Wingdings" pitchFamily="2" charset="2"/>
              <a:buChar char="Ø"/>
            </a:pPr>
            <a:r>
              <a:rPr lang="en-US" altLang="en-US" sz="2300" b="0" dirty="0" smtClean="0">
                <a:effectLst>
                  <a:outerShdw blurRad="38100" dist="38100" dir="2700000" algn="tl">
                    <a:srgbClr val="000000">
                      <a:alpha val="43137"/>
                    </a:srgbClr>
                  </a:outerShdw>
                </a:effectLst>
              </a:rPr>
              <a:t>CEEMS Teacher plan and present the Professional Development to COFSP Fellows on Challenge Based Learning (CBL) and Engineering Design Process (EDP) pedagogies, as well as, Unit design using academic content standards</a:t>
            </a:r>
            <a:r>
              <a:rPr lang="en-US" altLang="en-US" sz="2300" b="0" dirty="0" smtClean="0"/>
              <a:t>. </a:t>
            </a:r>
          </a:p>
        </p:txBody>
      </p:sp>
      <p:pic>
        <p:nvPicPr>
          <p:cNvPr id="11268" name="Picture 4"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sp>
        <p:nvSpPr>
          <p:cNvPr id="5" name="TextBox 4"/>
          <p:cNvSpPr txBox="1"/>
          <p:nvPr/>
        </p:nvSpPr>
        <p:spPr>
          <a:xfrm>
            <a:off x="433705" y="2237853"/>
            <a:ext cx="8458200" cy="954088"/>
          </a:xfrm>
          <a:prstGeom prst="rect">
            <a:avLst/>
          </a:prstGeom>
          <a:noFill/>
        </p:spPr>
        <p:txBody>
          <a:bodyPr>
            <a:spAutoFit/>
          </a:bodyPr>
          <a:lstStyle/>
          <a:p>
            <a:pPr marL="290513" indent="-290513">
              <a:buClr>
                <a:srgbClr val="C00000"/>
              </a:buClr>
              <a:defRPr/>
            </a:pPr>
            <a:r>
              <a:rPr lang="en-US" sz="3200" b="1" dirty="0">
                <a:solidFill>
                  <a:schemeClr val="bg2"/>
                </a:solidFill>
                <a:latin typeface="+mj-lt"/>
              </a:rPr>
              <a:t> </a:t>
            </a:r>
            <a:r>
              <a:rPr lang="en-US" b="1" dirty="0">
                <a:solidFill>
                  <a:schemeClr val="bg2"/>
                </a:solidFill>
                <a:latin typeface="+mj-lt"/>
              </a:rPr>
              <a:t>#1  Professional Development</a:t>
            </a:r>
            <a:r>
              <a:rPr lang="en-US" b="1" dirty="0">
                <a:solidFill>
                  <a:srgbClr val="FF0000"/>
                </a:solidFill>
                <a:latin typeface="+mj-lt"/>
              </a:rPr>
              <a:t> </a:t>
            </a:r>
            <a:r>
              <a:rPr lang="en-US" b="1" dirty="0">
                <a:solidFill>
                  <a:schemeClr val="bg2"/>
                </a:solidFill>
                <a:latin typeface="+mj-lt"/>
              </a:rPr>
              <a:t>Component</a:t>
            </a:r>
            <a:r>
              <a:rPr lang="en-US" sz="3200" b="1" dirty="0">
                <a:solidFill>
                  <a:srgbClr val="FF0000"/>
                </a:solidFill>
                <a:effectLst>
                  <a:outerShdw blurRad="38100" dist="38100" dir="2700000" algn="tl">
                    <a:srgbClr val="000000">
                      <a:alpha val="43137"/>
                    </a:srgbClr>
                  </a:outerShdw>
                </a:effectLst>
                <a:latin typeface="+mj-lt"/>
              </a:rPr>
              <a:t>→</a:t>
            </a:r>
            <a:r>
              <a:rPr lang="en-US" dirty="0">
                <a:solidFill>
                  <a:srgbClr val="FF0000"/>
                </a:solidFill>
                <a:latin typeface="+mj-lt"/>
              </a:rPr>
              <a:t> </a:t>
            </a:r>
          </a:p>
          <a:p>
            <a:pPr marL="290513" indent="-290513">
              <a:buClr>
                <a:srgbClr val="C00000"/>
              </a:buClr>
              <a:defRPr/>
            </a:pPr>
            <a:r>
              <a:rPr lang="en-US" dirty="0">
                <a:solidFill>
                  <a:schemeClr val="bg2"/>
                </a:solidFill>
                <a:latin typeface="+mj-lt"/>
              </a:rPr>
              <a:t>           Activity Development with ongoing Support</a:t>
            </a:r>
          </a:p>
        </p:txBody>
      </p:sp>
      <p:pic>
        <p:nvPicPr>
          <p:cNvPr id="11270" name="Picture 6" descr="C:\Users\Liberid\AppData\Local\Microsoft\Windows\Temporary Internet Files\Content.IE5\GT071HZ3\MP900448478[1].jpg"/>
          <p:cNvPicPr>
            <a:picLocks noChangeAspect="1" noChangeArrowheads="1"/>
          </p:cNvPicPr>
          <p:nvPr/>
        </p:nvPicPr>
        <p:blipFill>
          <a:blip r:embed="rId5" cstate="print"/>
          <a:srcRect/>
          <a:stretch>
            <a:fillRect/>
          </a:stretch>
        </p:blipFill>
        <p:spPr bwMode="auto">
          <a:xfrm>
            <a:off x="7356861" y="2237853"/>
            <a:ext cx="1630362" cy="108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620000" cy="1143000"/>
          </a:xfrm>
        </p:spPr>
        <p:txBody>
          <a:bodyPr/>
          <a:lstStyle/>
          <a:p>
            <a:pPr algn="ctr">
              <a:defRPr/>
            </a:pPr>
            <a:r>
              <a:rPr lang="en-US" b="1" dirty="0" smtClean="0"/>
              <a:t>Components of the COFSP Fellows, RET Teachers and CEEMS Fellows 2016-2017</a:t>
            </a:r>
            <a:r>
              <a:rPr lang="en-US" dirty="0" smtClean="0"/>
              <a:t> </a:t>
            </a:r>
            <a:r>
              <a:rPr lang="en-US" b="1" dirty="0" smtClean="0"/>
              <a:t>Program</a:t>
            </a:r>
            <a:br>
              <a:rPr lang="en-US" b="1" dirty="0" smtClean="0"/>
            </a:br>
            <a:endParaRPr lang="en-US" dirty="0"/>
          </a:p>
        </p:txBody>
      </p:sp>
      <p:sp>
        <p:nvSpPr>
          <p:cNvPr id="3" name="Content Placeholder 2"/>
          <p:cNvSpPr>
            <a:spLocks noGrp="1"/>
          </p:cNvSpPr>
          <p:nvPr>
            <p:ph idx="1"/>
          </p:nvPr>
        </p:nvSpPr>
        <p:spPr>
          <a:xfrm>
            <a:off x="1219200" y="1981200"/>
            <a:ext cx="7620000" cy="3810000"/>
          </a:xfrm>
        </p:spPr>
        <p:txBody>
          <a:bodyPr/>
          <a:lstStyle/>
          <a:p>
            <a:pPr marL="290513" indent="-290513">
              <a:buClr>
                <a:srgbClr val="C00000"/>
              </a:buClr>
              <a:defRPr/>
            </a:pPr>
            <a:r>
              <a:rPr lang="en-US" sz="2400" b="1" dirty="0" smtClean="0"/>
              <a:t>#2 Activity </a:t>
            </a:r>
            <a:r>
              <a:rPr lang="en-US" sz="2400" b="1" dirty="0"/>
              <a:t>Development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a:t>
            </a:r>
          </a:p>
          <a:p>
            <a:pPr marL="290513" indent="-290513">
              <a:buClr>
                <a:srgbClr val="C00000"/>
              </a:buClr>
              <a:defRPr/>
            </a:pPr>
            <a:r>
              <a:rPr lang="en-US" sz="2400" dirty="0" smtClean="0"/>
              <a:t>RET Teachers, RET Coordinator and </a:t>
            </a:r>
          </a:p>
          <a:p>
            <a:pPr marL="290513" indent="-290513">
              <a:buClr>
                <a:srgbClr val="C00000"/>
              </a:buClr>
              <a:defRPr/>
            </a:pPr>
            <a:r>
              <a:rPr lang="en-US" sz="2400" dirty="0" smtClean="0"/>
              <a:t>CEEMS Fellows.</a:t>
            </a:r>
          </a:p>
          <a:p>
            <a:pPr marL="290513" indent="-290513">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RET Teacher and COFSP Fellow select a topic.</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submits a draft to CEEMS Fellow.</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gets feedback from RET Teacher and RET Coordinator.</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finalizes Activity based on feedback.</a:t>
            </a:r>
          </a:p>
          <a:p>
            <a:pPr marL="571500" indent="-571500">
              <a:buClr>
                <a:srgbClr val="C00000"/>
              </a:buClr>
              <a:buFont typeface="Wingdings" panose="05000000000000000000" pitchFamily="2" charset="2"/>
              <a:buChar char="Ø"/>
              <a:defRPr/>
            </a:pPr>
            <a:endParaRPr lang="en-US" sz="2400" dirty="0"/>
          </a:p>
          <a:p>
            <a:pPr>
              <a:defRPr/>
            </a:pPr>
            <a:endParaRPr lang="en-US" sz="2400" dirty="0"/>
          </a:p>
        </p:txBody>
      </p:sp>
      <p:pic>
        <p:nvPicPr>
          <p:cNvPr id="12292" name="Picture 2" descr="C:\Users\Liberid\AppData\Local\Microsoft\Windows\Temporary Internet Files\Content.IE5\GT071HZ3\MP900398819[1].jpg"/>
          <p:cNvPicPr>
            <a:picLocks noChangeAspect="1" noChangeArrowheads="1"/>
          </p:cNvPicPr>
          <p:nvPr/>
        </p:nvPicPr>
        <p:blipFill>
          <a:blip r:embed="rId2" cstate="print"/>
          <a:srcRect/>
          <a:stretch>
            <a:fillRect/>
          </a:stretch>
        </p:blipFill>
        <p:spPr bwMode="auto">
          <a:xfrm>
            <a:off x="7315200" y="1600200"/>
            <a:ext cx="1393825"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696200" cy="1676400"/>
          </a:xfrm>
        </p:spPr>
        <p:txBody>
          <a:bodyPr/>
          <a:lstStyle/>
          <a:p>
            <a:pPr algn="ctr">
              <a:defRPr/>
            </a:pPr>
            <a:r>
              <a:rPr lang="en-US" b="1" dirty="0" smtClean="0"/>
              <a:t>Components of the COFSP Fellows, RET Teachers and CEEMS Fellows 2016-2017 Program</a:t>
            </a:r>
            <a:br>
              <a:rPr lang="en-US" b="1" dirty="0" smtClean="0"/>
            </a:br>
            <a:endParaRPr lang="en-US" dirty="0"/>
          </a:p>
        </p:txBody>
      </p:sp>
      <p:sp>
        <p:nvSpPr>
          <p:cNvPr id="4" name="TextBox 3"/>
          <p:cNvSpPr txBox="1"/>
          <p:nvPr/>
        </p:nvSpPr>
        <p:spPr>
          <a:xfrm>
            <a:off x="762000" y="2286000"/>
            <a:ext cx="8001000" cy="4740275"/>
          </a:xfrm>
          <a:prstGeom prst="rect">
            <a:avLst/>
          </a:prstGeom>
          <a:noFill/>
        </p:spPr>
        <p:txBody>
          <a:bodyPr>
            <a:spAutoFit/>
          </a:bodyPr>
          <a:lstStyle/>
          <a:p>
            <a:pPr marL="290513" indent="-290513">
              <a:buClr>
                <a:srgbClr val="C00000"/>
              </a:buClr>
              <a:defRPr/>
            </a:pPr>
            <a:r>
              <a:rPr lang="en-US" b="1" dirty="0">
                <a:solidFill>
                  <a:schemeClr val="bg2"/>
                </a:solidFill>
                <a:latin typeface="+mn-lt"/>
              </a:rPr>
              <a:t>#3 Activity Implementation </a:t>
            </a:r>
            <a:r>
              <a:rPr lang="en-US" b="1" dirty="0">
                <a:solidFill>
                  <a:schemeClr val="bg2"/>
                </a:solidFill>
                <a:effectLst>
                  <a:outerShdw blurRad="38100" dist="38100" dir="2700000" algn="tl">
                    <a:srgbClr val="000000">
                      <a:alpha val="43137"/>
                    </a:srgbClr>
                  </a:outerShdw>
                </a:effectLst>
                <a:latin typeface="+mn-lt"/>
              </a:rPr>
              <a:t>→</a:t>
            </a:r>
            <a:r>
              <a:rPr lang="en-US" dirty="0">
                <a:solidFill>
                  <a:schemeClr val="bg2"/>
                </a:solidFill>
                <a:latin typeface="+mn-lt"/>
              </a:rPr>
              <a:t> Support from </a:t>
            </a:r>
          </a:p>
          <a:p>
            <a:pPr marL="290513" indent="-290513">
              <a:buClr>
                <a:srgbClr val="C00000"/>
              </a:buClr>
              <a:defRPr/>
            </a:pPr>
            <a:r>
              <a:rPr lang="en-US" dirty="0">
                <a:solidFill>
                  <a:schemeClr val="bg2"/>
                </a:solidFill>
                <a:latin typeface="+mn-lt"/>
              </a:rPr>
              <a:t>     RET/CEEMS Teachers and RET Coordinator</a:t>
            </a:r>
          </a:p>
          <a:p>
            <a:pPr marL="290513" indent="-290513">
              <a:buClr>
                <a:srgbClr val="C00000"/>
              </a:buClr>
              <a:defRPr/>
            </a:pPr>
            <a:endParaRPr lang="en-US" dirty="0">
              <a:solidFill>
                <a:schemeClr val="bg2"/>
              </a:solidFill>
              <a:latin typeface="+mn-lt"/>
            </a:endParaRPr>
          </a:p>
          <a:p>
            <a:pPr marL="571500" indent="-571500">
              <a:buClr>
                <a:srgbClr val="C00000"/>
              </a:buClr>
              <a:buFont typeface="Wingdings" panose="05000000000000000000" pitchFamily="2" charset="2"/>
              <a:buChar char="Ø"/>
              <a:defRPr/>
            </a:pPr>
            <a:r>
              <a:rPr lang="en-US" sz="2200" dirty="0">
                <a:solidFill>
                  <a:schemeClr val="bg2"/>
                </a:solidFill>
                <a:effectLst>
                  <a:outerShdw blurRad="38100" dist="38100" dir="2700000" algn="tl">
                    <a:srgbClr val="000000">
                      <a:alpha val="43137"/>
                    </a:srgbClr>
                  </a:outerShdw>
                </a:effectLst>
                <a:latin typeface="+mn-lt"/>
              </a:rPr>
              <a:t>COFSP Fellow teaches </a:t>
            </a:r>
            <a:r>
              <a:rPr lang="en-US" sz="2200" dirty="0" smtClean="0">
                <a:solidFill>
                  <a:schemeClr val="bg2"/>
                </a:solidFill>
                <a:effectLst>
                  <a:outerShdw blurRad="38100" dist="38100" dir="2700000" algn="tl">
                    <a:srgbClr val="000000">
                      <a:alpha val="43137"/>
                    </a:srgbClr>
                  </a:outerShdw>
                </a:effectLst>
                <a:latin typeface="+mn-lt"/>
              </a:rPr>
              <a:t>Activity</a:t>
            </a:r>
            <a:r>
              <a:rPr lang="en-US" sz="2200" dirty="0">
                <a:solidFill>
                  <a:schemeClr val="bg2"/>
                </a:solidFill>
                <a:effectLst>
                  <a:outerShdw blurRad="38100" dist="38100" dir="2700000" algn="tl">
                    <a:srgbClr val="000000">
                      <a:alpha val="43137"/>
                    </a:srgbClr>
                  </a:outerShdw>
                </a:effectLst>
                <a:latin typeface="+mn-lt"/>
              </a:rPr>
              <a:t>.</a:t>
            </a:r>
          </a:p>
          <a:p>
            <a:pPr marL="571500" indent="-571500">
              <a:buClr>
                <a:srgbClr val="C00000"/>
              </a:buClr>
              <a:buFont typeface="Wingdings" panose="05000000000000000000" pitchFamily="2" charset="2"/>
              <a:buChar char="Ø"/>
              <a:defRPr/>
            </a:pPr>
            <a:r>
              <a:rPr lang="en-US" sz="2200" dirty="0">
                <a:solidFill>
                  <a:schemeClr val="bg2"/>
                </a:solidFill>
                <a:effectLst>
                  <a:outerShdw blurRad="38100" dist="38100" dir="2700000" algn="tl">
                    <a:srgbClr val="000000">
                      <a:alpha val="43137"/>
                    </a:srgbClr>
                  </a:outerShdw>
                </a:effectLst>
                <a:latin typeface="+mn-lt"/>
              </a:rPr>
              <a:t>COFSP Fellow completes </a:t>
            </a:r>
            <a:r>
              <a:rPr lang="en-US" sz="2200" dirty="0" smtClean="0">
                <a:solidFill>
                  <a:schemeClr val="bg2"/>
                </a:solidFill>
                <a:effectLst>
                  <a:outerShdw blurRad="38100" dist="38100" dir="2700000" algn="tl">
                    <a:srgbClr val="000000">
                      <a:alpha val="43137"/>
                    </a:srgbClr>
                  </a:outerShdw>
                </a:effectLst>
                <a:latin typeface="+mn-lt"/>
              </a:rPr>
              <a:t>the “post teaching” </a:t>
            </a:r>
            <a:r>
              <a:rPr lang="en-US" sz="2200" dirty="0">
                <a:solidFill>
                  <a:schemeClr val="bg2"/>
                </a:solidFill>
                <a:effectLst>
                  <a:outerShdw blurRad="38100" dist="38100" dir="2700000" algn="tl">
                    <a:srgbClr val="000000">
                      <a:alpha val="43137"/>
                    </a:srgbClr>
                  </a:outerShdw>
                </a:effectLst>
                <a:latin typeface="+mn-lt"/>
              </a:rPr>
              <a:t>portions of Activity Template.</a:t>
            </a:r>
          </a:p>
          <a:p>
            <a:pPr marL="571500" indent="-571500">
              <a:buClr>
                <a:srgbClr val="C00000"/>
              </a:buClr>
              <a:buFont typeface="Wingdings" panose="05000000000000000000" pitchFamily="2" charset="2"/>
              <a:buChar char="Ø"/>
              <a:defRPr/>
            </a:pPr>
            <a:r>
              <a:rPr lang="en-US" sz="2200" dirty="0">
                <a:solidFill>
                  <a:schemeClr val="bg2"/>
                </a:solidFill>
                <a:effectLst>
                  <a:outerShdw blurRad="38100" dist="38100" dir="2700000" algn="tl">
                    <a:srgbClr val="000000">
                      <a:alpha val="43137"/>
                    </a:srgbClr>
                  </a:outerShdw>
                </a:effectLst>
                <a:latin typeface="+mn-lt"/>
              </a:rPr>
              <a:t>COFSP Fellow </a:t>
            </a:r>
            <a:r>
              <a:rPr lang="en-US" sz="2200" dirty="0" smtClean="0">
                <a:solidFill>
                  <a:schemeClr val="bg2"/>
                </a:solidFill>
                <a:effectLst>
                  <a:outerShdw blurRad="38100" dist="38100" dir="2700000" algn="tl">
                    <a:srgbClr val="000000">
                      <a:alpha val="43137"/>
                    </a:srgbClr>
                  </a:outerShdw>
                </a:effectLst>
                <a:latin typeface="+mn-lt"/>
              </a:rPr>
              <a:t>gets </a:t>
            </a:r>
            <a:r>
              <a:rPr lang="en-US" sz="2200" dirty="0">
                <a:solidFill>
                  <a:schemeClr val="bg2"/>
                </a:solidFill>
                <a:effectLst>
                  <a:outerShdw blurRad="38100" dist="38100" dir="2700000" algn="tl">
                    <a:srgbClr val="000000">
                      <a:alpha val="43137"/>
                    </a:srgbClr>
                  </a:outerShdw>
                </a:effectLst>
                <a:latin typeface="+mn-lt"/>
              </a:rPr>
              <a:t>feedback from </a:t>
            </a:r>
            <a:r>
              <a:rPr lang="en-US" sz="2200" dirty="0" smtClean="0">
                <a:solidFill>
                  <a:schemeClr val="bg2"/>
                </a:solidFill>
                <a:effectLst>
                  <a:outerShdw blurRad="38100" dist="38100" dir="2700000" algn="tl">
                    <a:srgbClr val="000000">
                      <a:alpha val="43137"/>
                    </a:srgbClr>
                  </a:outerShdw>
                </a:effectLst>
                <a:latin typeface="+mn-lt"/>
              </a:rPr>
              <a:t>RET </a:t>
            </a:r>
            <a:r>
              <a:rPr lang="en-US" sz="2200" dirty="0">
                <a:solidFill>
                  <a:schemeClr val="bg2"/>
                </a:solidFill>
                <a:effectLst>
                  <a:outerShdw blurRad="38100" dist="38100" dir="2700000" algn="tl">
                    <a:srgbClr val="000000">
                      <a:alpha val="43137"/>
                    </a:srgbClr>
                  </a:outerShdw>
                </a:effectLst>
                <a:latin typeface="+mn-lt"/>
              </a:rPr>
              <a:t>Teacher and RET Coordinator.</a:t>
            </a:r>
          </a:p>
          <a:p>
            <a:pPr marL="571500" indent="-571500">
              <a:buClr>
                <a:srgbClr val="C00000"/>
              </a:buClr>
              <a:buFont typeface="Wingdings" panose="05000000000000000000" pitchFamily="2" charset="2"/>
              <a:buChar char="Ø"/>
              <a:defRPr/>
            </a:pPr>
            <a:r>
              <a:rPr lang="en-US" sz="2200" dirty="0">
                <a:solidFill>
                  <a:schemeClr val="bg2"/>
                </a:solidFill>
                <a:effectLst>
                  <a:outerShdw blurRad="38100" dist="38100" dir="2700000" algn="tl">
                    <a:srgbClr val="000000">
                      <a:alpha val="43137"/>
                    </a:srgbClr>
                  </a:outerShdw>
                </a:effectLst>
                <a:latin typeface="+mn-lt"/>
              </a:rPr>
              <a:t>COFSP </a:t>
            </a:r>
            <a:r>
              <a:rPr lang="en-US" sz="2200" dirty="0" smtClean="0">
                <a:solidFill>
                  <a:schemeClr val="bg2"/>
                </a:solidFill>
                <a:effectLst>
                  <a:outerShdw blurRad="38100" dist="38100" dir="2700000" algn="tl">
                    <a:srgbClr val="000000">
                      <a:alpha val="43137"/>
                    </a:srgbClr>
                  </a:outerShdw>
                </a:effectLst>
                <a:latin typeface="+mn-lt"/>
              </a:rPr>
              <a:t>finalizes </a:t>
            </a:r>
            <a:r>
              <a:rPr lang="en-US" sz="2200" dirty="0">
                <a:solidFill>
                  <a:schemeClr val="bg2"/>
                </a:solidFill>
                <a:effectLst>
                  <a:outerShdw blurRad="38100" dist="38100" dir="2700000" algn="tl">
                    <a:srgbClr val="000000">
                      <a:alpha val="43137"/>
                    </a:srgbClr>
                  </a:outerShdw>
                </a:effectLst>
                <a:latin typeface="+mn-lt"/>
              </a:rPr>
              <a:t>Activity on template based on feedback.</a:t>
            </a:r>
          </a:p>
          <a:p>
            <a:pPr marL="571500" indent="-571500">
              <a:buClr>
                <a:srgbClr val="C00000"/>
              </a:buClr>
              <a:buFont typeface="Wingdings" panose="05000000000000000000" pitchFamily="2" charset="2"/>
              <a:buChar char="Ø"/>
              <a:defRPr/>
            </a:pPr>
            <a:r>
              <a:rPr lang="en-US" sz="2200" dirty="0">
                <a:solidFill>
                  <a:schemeClr val="bg2"/>
                </a:solidFill>
                <a:effectLst>
                  <a:outerShdw blurRad="38100" dist="38100" dir="2700000" algn="tl">
                    <a:srgbClr val="000000">
                      <a:alpha val="43137"/>
                    </a:srgbClr>
                  </a:outerShdw>
                </a:effectLst>
                <a:latin typeface="+mn-lt"/>
              </a:rPr>
              <a:t>COFSP Activities are published on the website.</a:t>
            </a:r>
          </a:p>
          <a:p>
            <a:pPr marL="571500" indent="-571500">
              <a:buClr>
                <a:srgbClr val="C00000"/>
              </a:buClr>
              <a:buFont typeface="Wingdings" panose="05000000000000000000" pitchFamily="2" charset="2"/>
              <a:buChar char="Ø"/>
              <a:defRPr/>
            </a:pPr>
            <a:endParaRPr lang="en-US" sz="2200" dirty="0">
              <a:solidFill>
                <a:schemeClr val="bg2"/>
              </a:solidFill>
              <a:latin typeface="+mn-lt"/>
            </a:endParaRPr>
          </a:p>
          <a:p>
            <a:pPr marL="290513" indent="-290513">
              <a:buClr>
                <a:srgbClr val="C00000"/>
              </a:buClr>
              <a:defRPr/>
            </a:pPr>
            <a:endParaRPr lang="en-US" sz="2200" dirty="0">
              <a:solidFill>
                <a:schemeClr val="bg2"/>
              </a:solidFill>
              <a:latin typeface="+mn-lt"/>
            </a:endParaRPr>
          </a:p>
          <a:p>
            <a:pPr marL="290513" indent="-290513">
              <a:buClr>
                <a:srgbClr val="C00000"/>
              </a:buClr>
              <a:defRPr/>
            </a:pPr>
            <a:endParaRPr lang="en-US" dirty="0">
              <a:solidFill>
                <a:schemeClr val="bg2"/>
              </a:solidFill>
              <a:latin typeface="+mn-lt"/>
            </a:endParaRPr>
          </a:p>
        </p:txBody>
      </p:sp>
      <p:pic>
        <p:nvPicPr>
          <p:cNvPr id="13316" name="Picture 3" descr="C:\Users\Liberid\AppData\Local\Microsoft\Windows\Temporary Internet Files\Content.IE5\4C0VEWPN\MC900056116[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162800" y="2286000"/>
            <a:ext cx="1789113" cy="1427163"/>
          </a:xfrm>
          <a:noFill/>
        </p:spPr>
      </p:pic>
    </p:spTree>
    <p:extLst>
      <p:ext uri="{BB962C8B-B14F-4D97-AF65-F5344CB8AC3E}">
        <p14:creationId xmlns:p14="http://schemas.microsoft.com/office/powerpoint/2010/main" val="351906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620000" cy="990600"/>
          </a:xfrm>
        </p:spPr>
        <p:txBody>
          <a:bodyPr/>
          <a:lstStyle/>
          <a:p>
            <a:pPr algn="ctr">
              <a:defRPr/>
            </a:pPr>
            <a:r>
              <a:rPr lang="en-US" b="1" dirty="0"/>
              <a:t>Components of the COFSP Fellows, RET Teachers and CEEMS Fellows 2016-2017</a:t>
            </a:r>
            <a:r>
              <a:rPr lang="en-US" dirty="0"/>
              <a:t> </a:t>
            </a:r>
            <a:r>
              <a:rPr lang="en-US" b="1" dirty="0"/>
              <a:t>Program</a:t>
            </a:r>
            <a:endParaRPr lang="en-US" dirty="0"/>
          </a:p>
        </p:txBody>
      </p:sp>
      <p:sp>
        <p:nvSpPr>
          <p:cNvPr id="3" name="Content Placeholder 2"/>
          <p:cNvSpPr>
            <a:spLocks noGrp="1"/>
          </p:cNvSpPr>
          <p:nvPr>
            <p:ph idx="1"/>
          </p:nvPr>
        </p:nvSpPr>
        <p:spPr>
          <a:xfrm>
            <a:off x="1371600" y="2133600"/>
            <a:ext cx="7467600" cy="3657600"/>
          </a:xfrm>
        </p:spPr>
        <p:txBody>
          <a:bodyPr/>
          <a:lstStyle/>
          <a:p>
            <a:pPr marL="290513" indent="-290513" algn="ctr">
              <a:buClr>
                <a:srgbClr val="C00000"/>
              </a:buClr>
              <a:defRPr/>
            </a:pPr>
            <a:r>
              <a:rPr lang="en-US" sz="2400" b="1" dirty="0" smtClean="0"/>
              <a:t>#4 Bi- Weekly Seminars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 RET Coordinator and CEEMS </a:t>
            </a:r>
            <a:r>
              <a:rPr lang="en-US" sz="2400" dirty="0"/>
              <a:t>Fellows</a:t>
            </a:r>
            <a:endParaRPr lang="en-US" sz="2400" dirty="0" smtClean="0"/>
          </a:p>
          <a:p>
            <a:pPr marL="290513" indent="-290513" algn="ctr">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keeps a journal.</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conducts discussion based on readings.</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completes other assignments designated by RET Coordinator</a:t>
            </a:r>
            <a:r>
              <a:rPr lang="en-US" sz="2200" dirty="0" smtClean="0"/>
              <a:t>.</a:t>
            </a:r>
          </a:p>
          <a:p>
            <a:pPr marL="571500" indent="-571500">
              <a:buClr>
                <a:srgbClr val="C00000"/>
              </a:buClr>
              <a:buFont typeface="Wingdings" panose="05000000000000000000" pitchFamily="2" charset="2"/>
              <a:buChar char="Ø"/>
              <a:defRPr/>
            </a:pPr>
            <a:endParaRPr lang="en-US" sz="2400" dirty="0"/>
          </a:p>
          <a:p>
            <a:pPr>
              <a:defRPr/>
            </a:pPr>
            <a:endParaRPr lang="en-US" sz="2400" dirty="0"/>
          </a:p>
        </p:txBody>
      </p:sp>
      <p:pic>
        <p:nvPicPr>
          <p:cNvPr id="14340" name="Picture 2" descr="C:\Users\Liberid\AppData\Local\Microsoft\Windows\Temporary Internet Files\Content.IE5\GT071HZ3\MC900439356[1].jpg"/>
          <p:cNvPicPr>
            <a:picLocks noChangeAspect="1" noChangeArrowheads="1"/>
          </p:cNvPicPr>
          <p:nvPr/>
        </p:nvPicPr>
        <p:blipFill>
          <a:blip r:embed="rId2" cstate="print"/>
          <a:srcRect/>
          <a:stretch>
            <a:fillRect/>
          </a:stretch>
        </p:blipFill>
        <p:spPr bwMode="auto">
          <a:xfrm>
            <a:off x="7467600" y="2518954"/>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1524000"/>
          </a:xfrm>
        </p:spPr>
        <p:txBody>
          <a:bodyPr/>
          <a:lstStyle/>
          <a:p>
            <a:pPr algn="ctr">
              <a:defRPr/>
            </a:pPr>
            <a:r>
              <a:rPr lang="en-US" b="1" dirty="0"/>
              <a:t>Components of the COFSP Fellows, RET Teachers and CEEMS Fellows 2016-2017</a:t>
            </a:r>
            <a:r>
              <a:rPr lang="en-US" dirty="0"/>
              <a:t> </a:t>
            </a:r>
            <a:r>
              <a:rPr lang="en-US" b="1" dirty="0"/>
              <a:t>Program</a:t>
            </a:r>
            <a:endParaRPr lang="en-US" dirty="0"/>
          </a:p>
        </p:txBody>
      </p:sp>
      <p:sp>
        <p:nvSpPr>
          <p:cNvPr id="3" name="Content Placeholder 2"/>
          <p:cNvSpPr>
            <a:spLocks noGrp="1"/>
          </p:cNvSpPr>
          <p:nvPr>
            <p:ph idx="1"/>
          </p:nvPr>
        </p:nvSpPr>
        <p:spPr>
          <a:xfrm>
            <a:off x="1025525" y="2286000"/>
            <a:ext cx="7848600" cy="3733800"/>
          </a:xfrm>
        </p:spPr>
        <p:txBody>
          <a:bodyPr/>
          <a:lstStyle/>
          <a:p>
            <a:pPr marL="290513" indent="-290513" algn="ctr">
              <a:buClr>
                <a:srgbClr val="C00000"/>
              </a:buClr>
              <a:defRPr/>
            </a:pPr>
            <a:r>
              <a:rPr lang="en-US" sz="2400" b="1" dirty="0" smtClean="0"/>
              <a:t>#5 Deliverables </a:t>
            </a:r>
            <a:r>
              <a:rPr lang="en-US" sz="2400" b="1" dirty="0" smtClean="0">
                <a:solidFill>
                  <a:srgbClr val="FF0000"/>
                </a:solidFill>
                <a:effectLst>
                  <a:outerShdw blurRad="38100" dist="38100" dir="2700000" algn="tl">
                    <a:srgbClr val="000000">
                      <a:alpha val="43137"/>
                    </a:srgbClr>
                  </a:outerShdw>
                </a:effectLst>
              </a:rPr>
              <a:t>→</a:t>
            </a:r>
            <a:r>
              <a:rPr lang="en-US" sz="2400" dirty="0" smtClean="0">
                <a:solidFill>
                  <a:srgbClr val="FF0000"/>
                </a:solidFill>
              </a:rPr>
              <a:t> </a:t>
            </a:r>
            <a:r>
              <a:rPr lang="en-US" sz="2400" dirty="0" smtClean="0"/>
              <a:t>Support from RET Teachers, RET Coordinator and CEEMS </a:t>
            </a:r>
            <a:r>
              <a:rPr lang="en-US" sz="2400" dirty="0"/>
              <a:t>Fellows, </a:t>
            </a:r>
            <a:endParaRPr lang="en-US" sz="2400" dirty="0" smtClean="0"/>
          </a:p>
          <a:p>
            <a:pPr marL="290513" indent="-290513" algn="ctr">
              <a:buClr>
                <a:srgbClr val="C00000"/>
              </a:buClr>
              <a:defRPr/>
            </a:pPr>
            <a:endParaRPr lang="en-US" sz="2400" dirty="0"/>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completes a reflective essay.</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a:t>
            </a:r>
            <a:r>
              <a:rPr lang="en-US" sz="2200" dirty="0">
                <a:effectLst>
                  <a:outerShdw blurRad="38100" dist="38100" dir="2700000" algn="tl">
                    <a:srgbClr val="000000">
                      <a:alpha val="43137"/>
                    </a:srgbClr>
                  </a:outerShdw>
                </a:effectLst>
              </a:rPr>
              <a:t>Fellow </a:t>
            </a:r>
            <a:r>
              <a:rPr lang="en-US" sz="2200" dirty="0" smtClean="0">
                <a:effectLst>
                  <a:outerShdw blurRad="38100" dist="38100" dir="2700000" algn="tl">
                    <a:srgbClr val="000000">
                      <a:alpha val="43137"/>
                    </a:srgbClr>
                  </a:outerShdw>
                </a:effectLst>
              </a:rPr>
              <a:t>prepares a Power Point.</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a:t>
            </a:r>
            <a:r>
              <a:rPr lang="en-US" sz="2200" dirty="0">
                <a:effectLst>
                  <a:outerShdw blurRad="38100" dist="38100" dir="2700000" algn="tl">
                    <a:srgbClr val="000000">
                      <a:alpha val="43137"/>
                    </a:srgbClr>
                  </a:outerShdw>
                </a:effectLst>
              </a:rPr>
              <a:t>prepares a </a:t>
            </a:r>
            <a:r>
              <a:rPr lang="en-US" sz="2200" dirty="0" smtClean="0">
                <a:effectLst>
                  <a:outerShdw blurRad="38100" dist="38100" dir="2700000" algn="tl">
                    <a:srgbClr val="000000">
                      <a:alpha val="43137"/>
                    </a:srgbClr>
                  </a:outerShdw>
                </a:effectLst>
              </a:rPr>
              <a:t>Poster.</a:t>
            </a:r>
          </a:p>
          <a:p>
            <a:pPr marL="571500" indent="-571500">
              <a:buClr>
                <a:srgbClr val="C00000"/>
              </a:buClr>
              <a:buFont typeface="Wingdings" panose="05000000000000000000" pitchFamily="2" charset="2"/>
              <a:buChar char="Ø"/>
              <a:defRPr/>
            </a:pPr>
            <a:r>
              <a:rPr lang="en-US" sz="2200" dirty="0" smtClean="0">
                <a:effectLst>
                  <a:outerShdw blurRad="38100" dist="38100" dir="2700000" algn="tl">
                    <a:srgbClr val="000000">
                      <a:alpha val="43137"/>
                    </a:srgbClr>
                  </a:outerShdw>
                </a:effectLst>
              </a:rPr>
              <a:t>COFSP Fellow presents at Final Culmination Event. </a:t>
            </a:r>
          </a:p>
          <a:p>
            <a:pPr marL="0" indent="0">
              <a:buClr>
                <a:srgbClr val="C00000"/>
              </a:buClr>
              <a:defRPr/>
            </a:pPr>
            <a:r>
              <a:rPr lang="en-US" sz="2400" dirty="0" smtClean="0"/>
              <a:t> </a:t>
            </a:r>
            <a:endParaRPr lang="en-US" sz="2400" dirty="0"/>
          </a:p>
          <a:p>
            <a:pPr>
              <a:defRPr/>
            </a:pPr>
            <a:endParaRPr lang="en-US" sz="2400" dirty="0"/>
          </a:p>
        </p:txBody>
      </p:sp>
      <p:pic>
        <p:nvPicPr>
          <p:cNvPr id="15364" name="Picture 2" descr="C:\Users\Liberid\AppData\Local\Microsoft\Windows\Temporary Internet Files\Content.IE5\4C0VEWPN\MC900355011[1].wmf"/>
          <p:cNvPicPr>
            <a:picLocks noChangeAspect="1" noChangeArrowheads="1"/>
          </p:cNvPicPr>
          <p:nvPr/>
        </p:nvPicPr>
        <p:blipFill>
          <a:blip r:embed="rId2" cstate="print"/>
          <a:srcRect/>
          <a:stretch>
            <a:fillRect/>
          </a:stretch>
        </p:blipFill>
        <p:spPr bwMode="auto">
          <a:xfrm>
            <a:off x="7239000" y="3276600"/>
            <a:ext cx="1635125" cy="165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406900"/>
            <a:ext cx="5751513" cy="1362075"/>
          </a:xfrm>
        </p:spPr>
        <p:txBody>
          <a:bodyPr/>
          <a:lstStyle/>
          <a:p>
            <a:pPr>
              <a:defRPr/>
            </a:pPr>
            <a:r>
              <a:rPr lang="en-US" sz="2400" dirty="0" smtClean="0"/>
              <a:t/>
            </a:r>
            <a:br>
              <a:rPr lang="en-US" sz="2400" dirty="0" smtClean="0"/>
            </a:br>
            <a:r>
              <a:rPr lang="en-US" dirty="0" smtClean="0"/>
              <a:t/>
            </a:r>
            <a:br>
              <a:rPr lang="en-US" dirty="0" smtClean="0"/>
            </a:br>
            <a:r>
              <a:rPr lang="en-US" dirty="0" smtClean="0"/>
              <a:t/>
            </a:r>
            <a:br>
              <a:rPr lang="en-US" dirty="0" smtClean="0"/>
            </a:br>
            <a:endParaRPr lang="en-US" dirty="0"/>
          </a:p>
        </p:txBody>
      </p:sp>
      <p:sp>
        <p:nvSpPr>
          <p:cNvPr id="6147" name="Text Placeholder 2"/>
          <p:cNvSpPr>
            <a:spLocks noGrp="1"/>
          </p:cNvSpPr>
          <p:nvPr>
            <p:ph type="body" idx="1"/>
          </p:nvPr>
        </p:nvSpPr>
        <p:spPr>
          <a:xfrm>
            <a:off x="1143000" y="3429000"/>
            <a:ext cx="7772400" cy="2438400"/>
          </a:xfrm>
        </p:spPr>
        <p:txBody>
          <a:bodyPr/>
          <a:lstStyle/>
          <a:p>
            <a:pPr>
              <a:defRPr/>
            </a:pPr>
            <a:r>
              <a:rPr lang="en-US" altLang="en-US" dirty="0" smtClean="0"/>
              <a:t>             </a:t>
            </a:r>
          </a:p>
          <a:p>
            <a:pPr>
              <a:defRPr/>
            </a:pPr>
            <a:r>
              <a:rPr lang="en-US" altLang="en-US" sz="2400" dirty="0" smtClean="0">
                <a:solidFill>
                  <a:schemeClr val="bg1"/>
                </a:solidFill>
                <a:effectLst>
                  <a:outerShdw blurRad="38100" dist="38100" dir="2700000" algn="tl">
                    <a:srgbClr val="000000">
                      <a:alpha val="43137"/>
                    </a:srgbClr>
                  </a:outerShdw>
                </a:effectLst>
              </a:rPr>
              <a:t>    KEY Players Provide:</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Preparation</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Support</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Planning</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Preparation</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Feedback</a:t>
            </a:r>
          </a:p>
          <a:p>
            <a:pPr marL="1714500" lvl="3" indent="-342900">
              <a:buFont typeface="Wingdings" panose="05000000000000000000" pitchFamily="2" charset="2"/>
              <a:buChar char="§"/>
              <a:defRPr/>
            </a:pPr>
            <a:r>
              <a:rPr lang="en-US" altLang="en-US" sz="1800" dirty="0" smtClean="0">
                <a:solidFill>
                  <a:schemeClr val="bg1"/>
                </a:solidFill>
                <a:effectLst>
                  <a:outerShdw blurRad="38100" dist="38100" dir="2700000" algn="tl">
                    <a:srgbClr val="000000">
                      <a:alpha val="43137"/>
                    </a:srgbClr>
                  </a:outerShdw>
                </a:effectLst>
              </a:rPr>
              <a:t>Mentoring</a:t>
            </a:r>
            <a:endParaRPr lang="en-US" altLang="en-US" sz="2400" dirty="0" smtClean="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nvGraphicFramePr>
        <p:xfrm>
          <a:off x="1752600" y="381000"/>
          <a:ext cx="6324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sz="4000" b="1" dirty="0" smtClean="0">
                <a:solidFill>
                  <a:srgbClr val="FF3300"/>
                </a:solidFill>
              </a:rPr>
              <a:t>Questions?</a:t>
            </a:r>
            <a:r>
              <a:rPr lang="en-US" dirty="0">
                <a:solidFill>
                  <a:srgbClr val="FF3300"/>
                </a:solidFill>
              </a:rPr>
              <a:t/>
            </a:r>
            <a:br>
              <a:rPr lang="en-US" dirty="0">
                <a:solidFill>
                  <a:srgbClr val="FF3300"/>
                </a:solidFill>
              </a:rPr>
            </a:br>
            <a:endParaRPr lang="en-US" dirty="0" smtClean="0"/>
          </a:p>
        </p:txBody>
      </p:sp>
      <p:sp>
        <p:nvSpPr>
          <p:cNvPr id="58371" name="Rectangle 3"/>
          <p:cNvSpPr>
            <a:spLocks noGrp="1" noChangeArrowheads="1"/>
          </p:cNvSpPr>
          <p:nvPr>
            <p:ph type="subTitle" idx="1"/>
          </p:nvPr>
        </p:nvSpPr>
        <p:spPr>
          <a:xfrm>
            <a:off x="1447800" y="1524000"/>
            <a:ext cx="7010400" cy="2590800"/>
          </a:xfrm>
        </p:spPr>
        <p:txBody>
          <a:bodyPr/>
          <a:lstStyle/>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Components?</a:t>
            </a:r>
          </a:p>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Key players?</a:t>
            </a:r>
          </a:p>
          <a:p>
            <a:pPr marL="571500" indent="-571500" algn="l" eaLnBrk="1" hangingPunct="1">
              <a:buFont typeface="Arial" panose="020B0604020202020204" pitchFamily="34" charset="0"/>
              <a:buChar char="•"/>
              <a:defRPr/>
            </a:pPr>
            <a:r>
              <a:rPr lang="en-US" sz="4400" dirty="0" smtClean="0">
                <a:solidFill>
                  <a:srgbClr val="FF3300"/>
                </a:solidFill>
                <a:effectLst>
                  <a:outerShdw blurRad="38100" dist="38100" dir="2700000" algn="tl">
                    <a:srgbClr val="C0C0C0"/>
                  </a:outerShdw>
                </a:effectLst>
                <a:latin typeface="+mj-lt"/>
              </a:rPr>
              <a:t>Objectives or benefits? </a:t>
            </a:r>
          </a:p>
        </p:txBody>
      </p:sp>
      <p:pic>
        <p:nvPicPr>
          <p:cNvPr id="17412" name="Picture 4" descr="C:\Documents and Settings\xyz\Local Settings\Temporary Internet Files\Content.IE5\JNH3BLWW\MPj04330570000[1].jpg"/>
          <p:cNvPicPr>
            <a:picLocks noChangeAspect="1" noChangeArrowheads="1"/>
          </p:cNvPicPr>
          <p:nvPr/>
        </p:nvPicPr>
        <p:blipFill>
          <a:blip r:embed="rId3" cstate="print"/>
          <a:srcRect/>
          <a:stretch>
            <a:fillRect/>
          </a:stretch>
        </p:blipFill>
        <p:spPr bwMode="auto">
          <a:xfrm>
            <a:off x="3962400" y="4114800"/>
            <a:ext cx="3429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sz="quarter"/>
          </p:nvPr>
        </p:nvSpPr>
        <p:spPr/>
        <p:txBody>
          <a:bodyPr/>
          <a:lstStyle/>
          <a:p>
            <a:pPr>
              <a:defRPr/>
            </a:pPr>
            <a:r>
              <a:rPr lang="en-US" dirty="0" smtClean="0"/>
              <a:t>Announcements Regarding PD </a:t>
            </a:r>
            <a:r>
              <a:rPr lang="en-US" u="sng" dirty="0" smtClean="0"/>
              <a:t>Next</a:t>
            </a:r>
            <a:r>
              <a:rPr lang="en-US" dirty="0" smtClean="0"/>
              <a:t> </a:t>
            </a:r>
            <a:r>
              <a:rPr lang="en-US" u="sng" dirty="0" smtClean="0"/>
              <a:t>Week</a:t>
            </a:r>
            <a:r>
              <a:rPr lang="en-US" dirty="0" smtClean="0"/>
              <a:t> - </a:t>
            </a:r>
            <a:r>
              <a:rPr lang="en-US" sz="3200" dirty="0" smtClean="0"/>
              <a:t>Friday, September 30</a:t>
            </a:r>
            <a:r>
              <a:rPr lang="en-US" sz="3200" baseline="30000" dirty="0" smtClean="0"/>
              <a:t>th</a:t>
            </a:r>
            <a:r>
              <a:rPr lang="en-US" sz="3200" dirty="0" smtClean="0"/>
              <a:t>:</a:t>
            </a:r>
            <a:endParaRPr lang="en-US" sz="3200" dirty="0"/>
          </a:p>
        </p:txBody>
      </p:sp>
      <p:sp>
        <p:nvSpPr>
          <p:cNvPr id="19459" name="Subtitle 7"/>
          <p:cNvSpPr>
            <a:spLocks noGrp="1"/>
          </p:cNvSpPr>
          <p:nvPr>
            <p:ph type="subTitle" sz="quarter" idx="1"/>
          </p:nvPr>
        </p:nvSpPr>
        <p:spPr>
          <a:xfrm>
            <a:off x="1371600" y="2748756"/>
            <a:ext cx="7239000" cy="3652044"/>
          </a:xfrm>
        </p:spPr>
        <p:txBody>
          <a:bodyPr/>
          <a:lstStyle/>
          <a:p>
            <a:pPr marL="342900" indent="-342900" algn="l">
              <a:buFont typeface="Wingdings" panose="05000000000000000000" pitchFamily="2" charset="2"/>
              <a:buChar char="Ø"/>
            </a:pPr>
            <a:r>
              <a:rPr lang="en-US" altLang="en-US" b="0" dirty="0" smtClean="0">
                <a:effectLst>
                  <a:outerShdw blurRad="38100" dist="38100" dir="2700000" algn="tl">
                    <a:srgbClr val="000000">
                      <a:alpha val="43137"/>
                    </a:srgbClr>
                  </a:outerShdw>
                </a:effectLst>
              </a:rPr>
              <a:t>We are meeting in 840 Old Chemistry</a:t>
            </a:r>
          </a:p>
          <a:p>
            <a:pPr marL="342900" indent="-342900" algn="l">
              <a:buFont typeface="Wingdings" panose="05000000000000000000" pitchFamily="2" charset="2"/>
              <a:buChar char="Ø"/>
            </a:pPr>
            <a:r>
              <a:rPr lang="en-US" altLang="en-US" b="0" dirty="0" smtClean="0">
                <a:effectLst>
                  <a:outerShdw blurRad="38100" dist="38100" dir="2700000" algn="tl">
                    <a:srgbClr val="000000">
                      <a:alpha val="43137"/>
                    </a:srgbClr>
                  </a:outerShdw>
                </a:effectLst>
              </a:rPr>
              <a:t>Refreshments will be provided.</a:t>
            </a:r>
          </a:p>
          <a:p>
            <a:pPr marL="342900" indent="-342900" algn="l">
              <a:buFont typeface="Wingdings" panose="05000000000000000000" pitchFamily="2" charset="2"/>
              <a:buChar char="Ø"/>
            </a:pPr>
            <a:r>
              <a:rPr lang="en-US" altLang="en-US" b="0" dirty="0" smtClean="0">
                <a:effectLst>
                  <a:outerShdw blurRad="38100" dist="38100" dir="2700000" algn="tl">
                    <a:srgbClr val="000000">
                      <a:alpha val="43137"/>
                    </a:srgbClr>
                  </a:outerShdw>
                </a:effectLst>
              </a:rPr>
              <a:t>Meeting time again is 3:15 – 5:15 PM.</a:t>
            </a:r>
          </a:p>
          <a:p>
            <a:pPr marL="342900" indent="-342900" algn="l">
              <a:buFont typeface="Wingdings" panose="05000000000000000000" pitchFamily="2" charset="2"/>
              <a:buChar char="Ø"/>
            </a:pPr>
            <a:r>
              <a:rPr lang="en-US" altLang="en-US" b="0" dirty="0" smtClean="0">
                <a:effectLst>
                  <a:outerShdw blurRad="38100" dist="38100" dir="2700000" algn="tl">
                    <a:srgbClr val="000000">
                      <a:alpha val="43137"/>
                    </a:srgbClr>
                  </a:outerShdw>
                </a:effectLst>
              </a:rPr>
              <a:t>The topic will be Engineering Design Process</a:t>
            </a:r>
            <a:r>
              <a:rPr lang="en-US" altLang="en-US" dirty="0" smtClean="0"/>
              <a:t>.</a:t>
            </a:r>
          </a:p>
          <a:p>
            <a:pPr algn="l"/>
            <a:endParaRPr lang="en-US" altLang="en-US" dirty="0" smtClean="0"/>
          </a:p>
          <a:p>
            <a:endParaRPr lang="en-US" altLang="en-US" dirty="0" smtClean="0"/>
          </a:p>
        </p:txBody>
      </p:sp>
      <p:pic>
        <p:nvPicPr>
          <p:cNvPr id="19460" name="Picture 3" descr="C:\Users\Debbie\AppData\Local\Microsoft\Windows\Temporary Internet Files\Content.IE5\H1BLGIFR\MC900283365[1].wmf"/>
          <p:cNvPicPr>
            <a:picLocks noChangeAspect="1" noChangeArrowheads="1"/>
          </p:cNvPicPr>
          <p:nvPr/>
        </p:nvPicPr>
        <p:blipFill>
          <a:blip r:embed="rId2" cstate="print"/>
          <a:srcRect/>
          <a:stretch>
            <a:fillRect/>
          </a:stretch>
        </p:blipFill>
        <p:spPr bwMode="auto">
          <a:xfrm>
            <a:off x="7069182" y="1752600"/>
            <a:ext cx="1693817" cy="1706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Time for Meeting in Groups</a:t>
            </a:r>
            <a:endParaRPr lang="en-US" dirty="0"/>
          </a:p>
        </p:txBody>
      </p:sp>
      <p:sp>
        <p:nvSpPr>
          <p:cNvPr id="18435" name="Text Placeholder 2"/>
          <p:cNvSpPr>
            <a:spLocks noGrp="1"/>
          </p:cNvSpPr>
          <p:nvPr>
            <p:ph type="body" idx="1"/>
          </p:nvPr>
        </p:nvSpPr>
        <p:spPr>
          <a:xfrm>
            <a:off x="457200" y="1219200"/>
            <a:ext cx="4267200" cy="1371600"/>
          </a:xfrm>
        </p:spPr>
        <p:txBody>
          <a:bodyPr/>
          <a:lstStyle/>
          <a:p>
            <a:r>
              <a:rPr lang="en-US" altLang="en-US" dirty="0" smtClean="0"/>
              <a:t>      </a:t>
            </a:r>
            <a:endParaRPr lang="en-US" altLang="en-US" sz="2100" dirty="0" smtClean="0"/>
          </a:p>
        </p:txBody>
      </p:sp>
      <p:sp>
        <p:nvSpPr>
          <p:cNvPr id="18436" name="Text Placeholder 4"/>
          <p:cNvSpPr>
            <a:spLocks noGrp="1"/>
          </p:cNvSpPr>
          <p:nvPr>
            <p:ph type="body" sz="quarter" idx="3"/>
          </p:nvPr>
        </p:nvSpPr>
        <p:spPr>
          <a:xfrm>
            <a:off x="3505200" y="1143000"/>
            <a:ext cx="5181600" cy="762000"/>
          </a:xfrm>
        </p:spPr>
        <p:txBody>
          <a:bodyPr/>
          <a:lstStyle/>
          <a:p>
            <a:r>
              <a:rPr lang="en-US" altLang="en-US" dirty="0" smtClean="0"/>
              <a:t>Agenda for next 20 minutes</a:t>
            </a:r>
          </a:p>
        </p:txBody>
      </p:sp>
      <p:sp>
        <p:nvSpPr>
          <p:cNvPr id="6" name="Content Placeholder 5"/>
          <p:cNvSpPr>
            <a:spLocks noGrp="1"/>
          </p:cNvSpPr>
          <p:nvPr>
            <p:ph sz="quarter" idx="4"/>
          </p:nvPr>
        </p:nvSpPr>
        <p:spPr>
          <a:xfrm>
            <a:off x="2895600" y="2667000"/>
            <a:ext cx="6019800" cy="3124200"/>
          </a:xfrm>
        </p:spPr>
        <p:txBody>
          <a:bodyPr/>
          <a:lstStyle/>
          <a:p>
            <a:pPr marL="457200" indent="-457200">
              <a:buFontTx/>
              <a:buAutoNum type="arabicParenR"/>
              <a:defRPr/>
            </a:pPr>
            <a:r>
              <a:rPr lang="en-US" dirty="0" smtClean="0">
                <a:effectLst>
                  <a:outerShdw blurRad="38100" dist="38100" dir="2700000" algn="tl">
                    <a:srgbClr val="000000">
                      <a:alpha val="43137"/>
                    </a:srgbClr>
                  </a:outerShdw>
                </a:effectLst>
              </a:rPr>
              <a:t>Introductions among group members. (3 minutes ) </a:t>
            </a:r>
          </a:p>
          <a:p>
            <a:pPr marL="457200" indent="-457200">
              <a:buFontTx/>
              <a:buAutoNum type="arabicParenR"/>
              <a:defRPr/>
            </a:pPr>
            <a:r>
              <a:rPr lang="en-US" dirty="0" smtClean="0">
                <a:effectLst>
                  <a:outerShdw blurRad="38100" dist="38100" dir="2700000" algn="tl">
                    <a:srgbClr val="000000">
                      <a:alpha val="43137"/>
                    </a:srgbClr>
                  </a:outerShdw>
                </a:effectLst>
              </a:rPr>
              <a:t>Fellows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RET Teachers </a:t>
            </a:r>
            <a:r>
              <a:rPr lang="en-US" dirty="0">
                <a:effectLst>
                  <a:outerShdw blurRad="38100" dist="38100" dir="2700000" algn="tl">
                    <a:srgbClr val="000000">
                      <a:alpha val="43137"/>
                    </a:srgbClr>
                  </a:outerShdw>
                </a:effectLst>
              </a:rPr>
              <a:t>will discuss schedule for </a:t>
            </a:r>
            <a:r>
              <a:rPr lang="en-US" dirty="0" smtClean="0">
                <a:effectLst>
                  <a:outerShdw blurRad="38100" dist="38100" dir="2700000" algn="tl">
                    <a:srgbClr val="000000">
                      <a:alpha val="43137"/>
                    </a:srgbClr>
                  </a:outerShdw>
                </a:effectLst>
              </a:rPr>
              <a:t>first week (Week of October 3</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 7</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(10 </a:t>
            </a:r>
            <a:r>
              <a:rPr lang="en-US" dirty="0">
                <a:effectLst>
                  <a:outerShdw blurRad="38100" dist="38100" dir="2700000" algn="tl">
                    <a:srgbClr val="000000">
                      <a:alpha val="43137"/>
                    </a:srgbClr>
                  </a:outerShdw>
                </a:effectLst>
              </a:rPr>
              <a:t>minutes</a:t>
            </a:r>
            <a:r>
              <a:rPr lang="en-US" dirty="0" smtClean="0">
                <a:effectLst>
                  <a:outerShdw blurRad="38100" dist="38100" dir="2700000" algn="tl">
                    <a:srgbClr val="000000">
                      <a:alpha val="43137"/>
                    </a:srgbClr>
                  </a:outerShdw>
                </a:effectLst>
              </a:rPr>
              <a:t>)</a:t>
            </a:r>
          </a:p>
          <a:p>
            <a:pPr marL="457200" indent="-457200">
              <a:buFontTx/>
              <a:buAutoNum type="arabicParenR"/>
              <a:defRPr/>
            </a:pPr>
            <a:r>
              <a:rPr lang="en-US" dirty="0" smtClean="0">
                <a:effectLst>
                  <a:outerShdw blurRad="38100" dist="38100" dir="2700000" algn="tl">
                    <a:srgbClr val="000000">
                      <a:alpha val="43137"/>
                    </a:srgbClr>
                  </a:outerShdw>
                </a:effectLst>
              </a:rPr>
              <a:t>Examination of timelines. (7 minutes)</a:t>
            </a:r>
          </a:p>
          <a:p>
            <a:pPr marL="0" indent="0">
              <a:defRPr/>
            </a:pPr>
            <a:endParaRPr lang="en-US" dirty="0" smtClean="0"/>
          </a:p>
          <a:p>
            <a:pPr marL="0" indent="0">
              <a:defRPr/>
            </a:pPr>
            <a:r>
              <a:rPr lang="en-US" dirty="0" smtClean="0"/>
              <a:t>* </a:t>
            </a:r>
            <a:r>
              <a:rPr lang="en-US" dirty="0" smtClean="0">
                <a:effectLst>
                  <a:outerShdw blurRad="38100" dist="38100" dir="2700000" algn="tl">
                    <a:srgbClr val="000000">
                      <a:alpha val="43137"/>
                    </a:srgbClr>
                  </a:outerShdw>
                </a:effectLst>
              </a:rPr>
              <a:t>Handouts are provided for reference</a:t>
            </a:r>
            <a:r>
              <a:rPr lang="en-US" dirty="0" smtClean="0"/>
              <a:t>.</a:t>
            </a:r>
          </a:p>
          <a:p>
            <a:pPr>
              <a:defRPr/>
            </a:pPr>
            <a:endParaRPr lang="en-US" dirty="0"/>
          </a:p>
        </p:txBody>
      </p:sp>
      <p:pic>
        <p:nvPicPr>
          <p:cNvPr id="18438" name="Picture 2" descr="C:\Users\Debbie\Dropbox\Microsoft Clip Organizer\j0422122.jpg"/>
          <p:cNvPicPr>
            <a:picLocks noGrp="1" noChangeAspect="1" noChangeArrowheads="1"/>
          </p:cNvPicPr>
          <p:nvPr>
            <p:ph sz="half" idx="2"/>
          </p:nvPr>
        </p:nvPicPr>
        <p:blipFill>
          <a:blip r:embed="rId2" cstate="print"/>
          <a:srcRect/>
          <a:stretch>
            <a:fillRect/>
          </a:stretch>
        </p:blipFill>
        <p:spPr>
          <a:xfrm>
            <a:off x="457200" y="1143000"/>
            <a:ext cx="2362200" cy="19050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defRPr/>
            </a:pPr>
            <a:r>
              <a:rPr lang="en-US" b="1" dirty="0" smtClean="0"/>
              <a:t>Acknowledgements</a:t>
            </a:r>
          </a:p>
        </p:txBody>
      </p:sp>
      <p:sp>
        <p:nvSpPr>
          <p:cNvPr id="4099" name="Rectangle 5"/>
          <p:cNvSpPr>
            <a:spLocks noGrp="1" noChangeArrowheads="1"/>
          </p:cNvSpPr>
          <p:nvPr>
            <p:ph type="subTitle" idx="1"/>
          </p:nvPr>
        </p:nvSpPr>
        <p:spPr>
          <a:xfrm>
            <a:off x="1295400" y="2743200"/>
            <a:ext cx="7010400" cy="2667000"/>
          </a:xfrm>
          <a:noFill/>
        </p:spPr>
        <p:txBody>
          <a:bodyPr/>
          <a:lstStyle/>
          <a:p>
            <a:pPr marL="457200" indent="-457200" algn="l" eaLnBrk="1" hangingPunct="1">
              <a:spcBef>
                <a:spcPct val="75000"/>
              </a:spcBef>
              <a:buSzTx/>
              <a:buFont typeface="Wingdings" pitchFamily="2" charset="2"/>
              <a:buChar char="q"/>
            </a:pPr>
            <a:r>
              <a:rPr lang="en-US" altLang="en-US" smtClean="0"/>
              <a:t>Research Experiences for Teachers (RET) Funded by NSF’s RET Program: Grant # EEC-1404766. </a:t>
            </a:r>
          </a:p>
          <a:p>
            <a:pPr marL="457200" indent="-457200" algn="l" eaLnBrk="1" hangingPunct="1">
              <a:spcBef>
                <a:spcPct val="75000"/>
              </a:spcBef>
              <a:buSzTx/>
              <a:buFont typeface="Wingdings" pitchFamily="2" charset="2"/>
              <a:buChar char="q"/>
            </a:pPr>
            <a:r>
              <a:rPr lang="en-US" altLang="en-US" smtClean="0"/>
              <a:t>Ohio Board of Regents: OBR COF 08-23 Grant</a:t>
            </a:r>
          </a:p>
        </p:txBody>
      </p:sp>
      <p:pic>
        <p:nvPicPr>
          <p:cNvPr id="4100" name="Picture 6" descr="NSF Home Page">
            <a:hlinkClick r:id="rId3"/>
          </p:cNvPr>
          <p:cNvPicPr>
            <a:picLocks noChangeAspect="1" noChangeArrowheads="1"/>
          </p:cNvPicPr>
          <p:nvPr/>
        </p:nvPicPr>
        <p:blipFill>
          <a:blip r:embed="rId4" cstate="print"/>
          <a:srcRect/>
          <a:stretch>
            <a:fillRect/>
          </a:stretch>
        </p:blipFill>
        <p:spPr bwMode="auto">
          <a:xfrm>
            <a:off x="7848600" y="5715000"/>
            <a:ext cx="914400" cy="914400"/>
          </a:xfrm>
          <a:prstGeom prst="rect">
            <a:avLst/>
          </a:prstGeom>
          <a:noFill/>
          <a:ln w="9525">
            <a:noFill/>
            <a:miter lim="800000"/>
            <a:headEnd/>
            <a:tailEnd/>
          </a:ln>
        </p:spPr>
      </p:pic>
      <p:pic>
        <p:nvPicPr>
          <p:cNvPr id="4101" name="Picture 5" descr="C:\Users\Liberid\AppData\Local\Microsoft\Windows\Temporary Internet Files\Content.IE5\FGHG1QZT\MC900105218[1].wmf"/>
          <p:cNvPicPr>
            <a:picLocks noChangeAspect="1" noChangeArrowheads="1"/>
          </p:cNvPicPr>
          <p:nvPr/>
        </p:nvPicPr>
        <p:blipFill>
          <a:blip r:embed="rId5" cstate="print"/>
          <a:srcRect/>
          <a:stretch>
            <a:fillRect/>
          </a:stretch>
        </p:blipFill>
        <p:spPr bwMode="auto">
          <a:xfrm>
            <a:off x="6273800" y="838200"/>
            <a:ext cx="15875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67600" cy="990600"/>
          </a:xfrm>
        </p:spPr>
        <p:txBody>
          <a:bodyPr/>
          <a:lstStyle/>
          <a:p>
            <a:pPr>
              <a:defRPr/>
            </a:pPr>
            <a:r>
              <a:rPr lang="en-US" sz="3600" b="1" u="sng" dirty="0" smtClean="0"/>
              <a:t>WHO</a:t>
            </a:r>
            <a:r>
              <a:rPr lang="en-US" sz="3600" b="1" dirty="0" smtClean="0"/>
              <a:t> </a:t>
            </a:r>
            <a:r>
              <a:rPr lang="en-US" sz="3600" dirty="0" smtClean="0"/>
              <a:t>are the </a:t>
            </a:r>
            <a:r>
              <a:rPr lang="en-US" sz="3600" b="1" dirty="0" smtClean="0"/>
              <a:t>KEY</a:t>
            </a:r>
            <a:r>
              <a:rPr lang="en-US" sz="3600" dirty="0" smtClean="0"/>
              <a:t> players? </a:t>
            </a:r>
            <a:endParaRPr lang="en-US" sz="3600" dirty="0"/>
          </a:p>
        </p:txBody>
      </p:sp>
      <p:sp>
        <p:nvSpPr>
          <p:cNvPr id="3" name="Content Placeholder 2"/>
          <p:cNvSpPr>
            <a:spLocks noGrp="1"/>
          </p:cNvSpPr>
          <p:nvPr>
            <p:ph idx="1"/>
          </p:nvPr>
        </p:nvSpPr>
        <p:spPr>
          <a:xfrm>
            <a:off x="1066800" y="1143000"/>
            <a:ext cx="8077200" cy="4953000"/>
          </a:xfrm>
        </p:spPr>
        <p:txBody>
          <a:bodyPr/>
          <a:lstStyle/>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COFSP Fellows </a:t>
            </a:r>
            <a:r>
              <a:rPr lang="en-US"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6 senior engineering students, recipients of Choose Ohio First Scholarship Program</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RET Teachers </a:t>
            </a:r>
            <a:r>
              <a:rPr lang="en-US"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8 classroom teachers who participated in the Research Experiences for Teachers grant this past summer.</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CEEMS Teachers – </a:t>
            </a:r>
            <a:r>
              <a:rPr lang="en-US" sz="2400" dirty="0" smtClean="0">
                <a:effectLst>
                  <a:outerShdw blurRad="38100" dist="38100" dir="2700000" algn="tl">
                    <a:srgbClr val="000000">
                      <a:alpha val="43137"/>
                    </a:srgbClr>
                  </a:outerShdw>
                </a:effectLst>
              </a:rPr>
              <a:t>2 classroom teachers from Cincinnati Enhanced Engineering, Math and Science Program,</a:t>
            </a:r>
            <a:r>
              <a:rPr lang="en-US" sz="2400" dirty="0" smtClean="0"/>
              <a:t> </a:t>
            </a:r>
            <a:r>
              <a:rPr lang="en-US" sz="2400" dirty="0" smtClean="0">
                <a:effectLst>
                  <a:outerShdw blurRad="38100" dist="38100" dir="2700000" algn="tl">
                    <a:srgbClr val="000000">
                      <a:alpha val="43137"/>
                    </a:srgbClr>
                  </a:outerShdw>
                </a:effectLst>
              </a:rPr>
              <a:t>Cohort 4, who are involved in creating 5- 6 units on CBL and EDP.</a:t>
            </a:r>
          </a:p>
          <a:p>
            <a:pPr marL="457200" indent="-457200">
              <a:buClrTx/>
              <a:buFont typeface="Wingdings" panose="05000000000000000000" pitchFamily="2" charset="2"/>
              <a:buChar char="Ø"/>
              <a:defRPr/>
            </a:pPr>
            <a:r>
              <a:rPr lang="en-US" sz="2800" dirty="0" smtClean="0">
                <a:effectLst>
                  <a:outerShdw blurRad="38100" dist="38100" dir="2700000" algn="tl">
                    <a:srgbClr val="000000">
                      <a:alpha val="43137"/>
                    </a:srgbClr>
                  </a:outerShdw>
                </a:effectLst>
              </a:rPr>
              <a:t>CEEMS Fellows – </a:t>
            </a:r>
            <a:r>
              <a:rPr lang="en-US" sz="2400" dirty="0" smtClean="0">
                <a:effectLst>
                  <a:outerShdw blurRad="38100" dist="38100" dir="2700000" algn="tl">
                    <a:srgbClr val="000000">
                      <a:alpha val="43137"/>
                    </a:srgbClr>
                  </a:outerShdw>
                </a:effectLst>
              </a:rPr>
              <a:t>4 Engineering PhD Candidates who are CEEMS Fellows grant recipients.</a:t>
            </a:r>
            <a:endParaRPr lang="en-US" sz="2800" dirty="0">
              <a:effectLst>
                <a:outerShdw blurRad="38100" dist="38100" dir="2700000" algn="tl">
                  <a:srgbClr val="000000">
                    <a:alpha val="43137"/>
                  </a:srgbClr>
                </a:outerShdw>
              </a:effectLst>
            </a:endParaRPr>
          </a:p>
        </p:txBody>
      </p:sp>
      <p:pic>
        <p:nvPicPr>
          <p:cNvPr id="5124" name="Picture 3" descr="C:\Users\Liberid\AppData\Local\Microsoft\Windows\Temporary Internet Files\Content.IE5\FGHG1QZT\MC900438087[1].wmf"/>
          <p:cNvPicPr>
            <a:picLocks noChangeAspect="1" noChangeArrowheads="1"/>
          </p:cNvPicPr>
          <p:nvPr/>
        </p:nvPicPr>
        <p:blipFill>
          <a:blip r:embed="rId2" cstate="print"/>
          <a:srcRect/>
          <a:stretch>
            <a:fillRect/>
          </a:stretch>
        </p:blipFill>
        <p:spPr bwMode="auto">
          <a:xfrm>
            <a:off x="7161213" y="304800"/>
            <a:ext cx="16002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Introductions:  COFSP Fellows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63550" indent="-463550" eaLnBrk="1" hangingPunct="1">
              <a:spcBef>
                <a:spcPct val="0"/>
              </a:spcBef>
              <a:buSzTx/>
              <a:defRPr/>
            </a:pPr>
            <a:r>
              <a:rPr lang="en-US" altLang="en-US" sz="2800" dirty="0" smtClean="0"/>
              <a:t>6 COFSP Fellows: Please stand.</a:t>
            </a:r>
          </a:p>
          <a:p>
            <a:pPr lvl="2">
              <a:buFont typeface="Wingdings" pitchFamily="2" charset="2"/>
              <a:buChar char="Ø"/>
            </a:pPr>
            <a:r>
              <a:rPr lang="en-US" sz="3200" dirty="0" smtClean="0">
                <a:solidFill>
                  <a:schemeClr val="bg2"/>
                </a:solidFill>
                <a:latin typeface="+mn-lt"/>
                <a:ea typeface="+mn-ea"/>
                <a:cs typeface="+mn-cs"/>
              </a:rPr>
              <a:t>James </a:t>
            </a:r>
            <a:r>
              <a:rPr lang="en-US" sz="3200" dirty="0" err="1" smtClean="0">
                <a:solidFill>
                  <a:schemeClr val="bg2"/>
                </a:solidFill>
                <a:latin typeface="+mn-lt"/>
                <a:ea typeface="+mn-ea"/>
                <a:cs typeface="+mn-cs"/>
              </a:rPr>
              <a:t>Fiorini</a:t>
            </a:r>
            <a:endParaRPr lang="en-US" sz="3200" dirty="0" smtClean="0">
              <a:solidFill>
                <a:schemeClr val="bg2"/>
              </a:solidFill>
              <a:latin typeface="+mn-lt"/>
              <a:ea typeface="+mn-ea"/>
              <a:cs typeface="+mn-cs"/>
            </a:endParaRPr>
          </a:p>
          <a:p>
            <a:pPr lvl="2">
              <a:buFont typeface="Wingdings" pitchFamily="2" charset="2"/>
              <a:buChar char="Ø"/>
            </a:pPr>
            <a:r>
              <a:rPr lang="en-US" sz="3200" dirty="0" err="1" smtClean="0">
                <a:solidFill>
                  <a:schemeClr val="bg2"/>
                </a:solidFill>
                <a:latin typeface="+mn-lt"/>
                <a:ea typeface="+mn-ea"/>
                <a:cs typeface="+mn-cs"/>
              </a:rPr>
              <a:t>Neah</a:t>
            </a:r>
            <a:r>
              <a:rPr lang="en-US" sz="3200" dirty="0">
                <a:solidFill>
                  <a:schemeClr val="bg2"/>
                </a:solidFill>
                <a:ea typeface="+mn-ea"/>
                <a:cs typeface="+mn-cs"/>
              </a:rPr>
              <a:t> </a:t>
            </a:r>
            <a:r>
              <a:rPr lang="en-US" sz="3200" dirty="0" smtClean="0">
                <a:solidFill>
                  <a:schemeClr val="bg2"/>
                </a:solidFill>
                <a:latin typeface="+mn-lt"/>
                <a:ea typeface="+mn-ea"/>
                <a:cs typeface="+mn-cs"/>
              </a:rPr>
              <a:t>Gray</a:t>
            </a:r>
          </a:p>
          <a:p>
            <a:pPr lvl="2">
              <a:buFont typeface="Wingdings" pitchFamily="2" charset="2"/>
              <a:buChar char="Ø"/>
            </a:pPr>
            <a:r>
              <a:rPr lang="en-US" sz="3200" dirty="0" smtClean="0">
                <a:solidFill>
                  <a:schemeClr val="bg2"/>
                </a:solidFill>
                <a:latin typeface="+mn-lt"/>
                <a:ea typeface="+mn-ea"/>
                <a:cs typeface="+mn-cs"/>
              </a:rPr>
              <a:t>Jacob </a:t>
            </a:r>
            <a:r>
              <a:rPr lang="en-US" sz="3200" dirty="0" smtClean="0">
                <a:solidFill>
                  <a:schemeClr val="bg2"/>
                </a:solidFill>
                <a:latin typeface="+mn-lt"/>
                <a:ea typeface="+mn-ea"/>
                <a:cs typeface="+mn-cs"/>
              </a:rPr>
              <a:t>Knorr</a:t>
            </a:r>
            <a:endParaRPr lang="en-US" sz="3200" dirty="0" smtClean="0">
              <a:solidFill>
                <a:schemeClr val="bg2"/>
              </a:solidFill>
              <a:latin typeface="+mn-lt"/>
              <a:ea typeface="+mn-ea"/>
              <a:cs typeface="+mn-cs"/>
            </a:endParaRPr>
          </a:p>
          <a:p>
            <a:pPr lvl="2">
              <a:buFont typeface="Wingdings" pitchFamily="2" charset="2"/>
              <a:buChar char="Ø"/>
            </a:pPr>
            <a:r>
              <a:rPr lang="en-US" sz="3200" dirty="0" err="1" smtClean="0">
                <a:solidFill>
                  <a:schemeClr val="bg2"/>
                </a:solidFill>
                <a:latin typeface="+mn-lt"/>
                <a:ea typeface="+mn-ea"/>
                <a:cs typeface="+mn-cs"/>
              </a:rPr>
              <a:t>Chirau</a:t>
            </a:r>
            <a:r>
              <a:rPr lang="en-US" sz="3200" dirty="0" smtClean="0">
                <a:solidFill>
                  <a:schemeClr val="bg2"/>
                </a:solidFill>
                <a:latin typeface="+mn-lt"/>
                <a:ea typeface="+mn-ea"/>
                <a:cs typeface="+mn-cs"/>
              </a:rPr>
              <a:t> Patel</a:t>
            </a:r>
          </a:p>
          <a:p>
            <a:pPr lvl="2">
              <a:buFont typeface="Wingdings" pitchFamily="2" charset="2"/>
              <a:buChar char="Ø"/>
            </a:pPr>
            <a:r>
              <a:rPr lang="en-US" sz="3200" dirty="0" smtClean="0">
                <a:solidFill>
                  <a:schemeClr val="bg2"/>
                </a:solidFill>
                <a:latin typeface="+mn-lt"/>
                <a:ea typeface="+mn-ea"/>
                <a:cs typeface="+mn-cs"/>
              </a:rPr>
              <a:t>Lydia Smoot</a:t>
            </a:r>
          </a:p>
          <a:p>
            <a:pPr lvl="2">
              <a:buFont typeface="Wingdings" pitchFamily="2" charset="2"/>
              <a:buChar char="Ø"/>
            </a:pPr>
            <a:r>
              <a:rPr lang="en-US" sz="3200" dirty="0" smtClean="0">
                <a:solidFill>
                  <a:schemeClr val="bg2"/>
                </a:solidFill>
                <a:latin typeface="+mn-lt"/>
                <a:ea typeface="+mn-ea"/>
                <a:cs typeface="+mn-cs"/>
              </a:rPr>
              <a:t>Emma </a:t>
            </a:r>
            <a:r>
              <a:rPr lang="en-US" sz="3200" dirty="0" err="1" smtClean="0">
                <a:solidFill>
                  <a:schemeClr val="bg2"/>
                </a:solidFill>
                <a:latin typeface="+mn-lt"/>
                <a:ea typeface="+mn-ea"/>
                <a:cs typeface="+mn-cs"/>
              </a:rPr>
              <a:t>Stumpf</a:t>
            </a:r>
            <a:endParaRPr lang="en-US" sz="3200" dirty="0" smtClean="0">
              <a:solidFill>
                <a:schemeClr val="bg2"/>
              </a:solidFill>
              <a:latin typeface="+mn-lt"/>
              <a:ea typeface="+mn-ea"/>
              <a:cs typeface="+mn-cs"/>
            </a:endParaRPr>
          </a:p>
          <a:p>
            <a:pPr>
              <a:defRPr/>
            </a:pPr>
            <a:endParaRPr lang="en-US" dirty="0"/>
          </a:p>
        </p:txBody>
      </p:sp>
      <p:pic>
        <p:nvPicPr>
          <p:cNvPr id="1026" name="Picture 2" descr="C:\Users\Liberid\Dropbox\UC\UC District Coodinator Position\RET Summer 2016\COFSP 2016-17\Individual Files COF - 2016-17\Knorr, Jacob\Jacob Knor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45" y="4960099"/>
            <a:ext cx="1357481" cy="1656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4" cstate="print"/>
          <a:srcRect/>
          <a:stretch>
            <a:fillRect/>
          </a:stretch>
        </p:blipFill>
        <p:spPr bwMode="auto">
          <a:xfrm rot="21004577">
            <a:off x="374014" y="1601953"/>
            <a:ext cx="1429297" cy="1436095"/>
          </a:xfrm>
          <a:prstGeom prst="rect">
            <a:avLst/>
          </a:prstGeom>
          <a:noFill/>
          <a:ln w="9525">
            <a:noFill/>
            <a:miter lim="800000"/>
            <a:headEnd/>
            <a:tailEnd/>
          </a:ln>
        </p:spPr>
      </p:pic>
      <p:pic>
        <p:nvPicPr>
          <p:cNvPr id="1027" name="Picture 3" descr="C:\Users\Liberid\Dropbox\UC\UC District Coodinator Position\RET Summer 2016\COFSP 2016-17\Individual Files COF - 2016-17\Stumpf, Emma\Estumpf_head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77868">
            <a:off x="5847836" y="4585620"/>
            <a:ext cx="15621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iberid\Dropbox\UC\UC District Coodinator Position\RET Summer 2016\COFSP 2016-17\Individual Files COF - 2016-17\Patel, Chirau\Formal Pic CJ.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83001">
            <a:off x="7208449" y="551920"/>
            <a:ext cx="1390645" cy="209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Liberid\Pictures\IMG_20160915_155544 (475x6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9167">
            <a:off x="6527670" y="2551576"/>
            <a:ext cx="1557550" cy="2098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62391">
            <a:off x="958683" y="3048000"/>
            <a:ext cx="1327317" cy="181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924800" cy="609600"/>
          </a:xfrm>
        </p:spPr>
        <p:txBody>
          <a:bodyPr/>
          <a:lstStyle/>
          <a:p>
            <a:pPr>
              <a:defRPr/>
            </a:pPr>
            <a:r>
              <a:rPr lang="en-US" dirty="0" smtClean="0"/>
              <a:t>Introductions: 8 RET Teachers - </a:t>
            </a:r>
            <a:r>
              <a:rPr lang="en-US" altLang="en-US" sz="2400" dirty="0" smtClean="0">
                <a:effectLst>
                  <a:outerShdw blurRad="38100" dist="38100" dir="2700000" algn="tl">
                    <a:srgbClr val="000000">
                      <a:alpha val="43137"/>
                    </a:srgbClr>
                  </a:outerShdw>
                </a:effectLst>
              </a:rPr>
              <a:t>Please </a:t>
            </a:r>
            <a:r>
              <a:rPr lang="en-US" altLang="en-US" sz="2400" dirty="0">
                <a:effectLst>
                  <a:outerShdw blurRad="38100" dist="38100" dir="2700000" algn="tl">
                    <a:srgbClr val="000000">
                      <a:alpha val="43137"/>
                    </a:srgbClr>
                  </a:outerShdw>
                </a:effectLst>
              </a:rPr>
              <a:t>stand</a:t>
            </a:r>
            <a:endParaRPr lang="en-US" sz="2400" dirty="0"/>
          </a:p>
        </p:txBody>
      </p:sp>
      <p:sp>
        <p:nvSpPr>
          <p:cNvPr id="3" name="Content Placeholder 2"/>
          <p:cNvSpPr>
            <a:spLocks noGrp="1"/>
          </p:cNvSpPr>
          <p:nvPr>
            <p:ph idx="1"/>
          </p:nvPr>
        </p:nvSpPr>
        <p:spPr>
          <a:xfrm>
            <a:off x="533400" y="1371600"/>
            <a:ext cx="8610600" cy="4343400"/>
          </a:xfrm>
        </p:spPr>
        <p:txBody>
          <a:bodyPr/>
          <a:lstStyle/>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Amy Parker – </a:t>
            </a:r>
            <a:r>
              <a:rPr lang="en-US" sz="2400" dirty="0">
                <a:effectLst>
                  <a:outerShdw blurRad="38100" dist="38100" dir="2700000" algn="tl">
                    <a:srgbClr val="000000">
                      <a:alpha val="43137"/>
                    </a:srgbClr>
                  </a:outerShdw>
                </a:effectLst>
              </a:rPr>
              <a:t>Physics  Grades 11 and 12, Biology 10, Environmental Science, Grades 11 and </a:t>
            </a:r>
            <a:r>
              <a:rPr lang="en-US" sz="2400" dirty="0" smtClean="0">
                <a:effectLst>
                  <a:outerShdw blurRad="38100" dist="38100" dir="2700000" algn="tl">
                    <a:srgbClr val="000000">
                      <a:alpha val="43137"/>
                    </a:srgbClr>
                  </a:outerShdw>
                </a:effectLst>
              </a:rPr>
              <a:t>12, Finneytown HS</a:t>
            </a: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Nancy </a:t>
            </a:r>
            <a:r>
              <a:rPr lang="en-US" sz="2400" dirty="0" err="1" smtClean="0">
                <a:effectLst>
                  <a:outerShdw blurRad="38100" dist="38100" dir="2700000" algn="tl">
                    <a:srgbClr val="000000">
                      <a:alpha val="43137"/>
                    </a:srgbClr>
                  </a:outerShdw>
                </a:effectLst>
              </a:rPr>
              <a:t>Schreder-Vossen</a:t>
            </a:r>
            <a:r>
              <a:rPr lang="en-US" sz="2400" dirty="0" smtClean="0">
                <a:effectLst>
                  <a:outerShdw blurRad="38100" dist="38100" dir="2700000" algn="tl">
                    <a:srgbClr val="000000">
                      <a:alpha val="43137"/>
                    </a:srgbClr>
                  </a:outerShdw>
                </a:effectLst>
              </a:rPr>
              <a:t> - </a:t>
            </a:r>
            <a:r>
              <a:rPr lang="en-US" sz="2400" dirty="0">
                <a:effectLst>
                  <a:outerShdw blurRad="38100" dist="38100" dir="2700000" algn="tl">
                    <a:srgbClr val="000000">
                      <a:alpha val="43137"/>
                    </a:srgbClr>
                  </a:outerShdw>
                </a:effectLst>
              </a:rPr>
              <a:t>Biology Grade 9, Zoology Grades 11 and </a:t>
            </a:r>
            <a:r>
              <a:rPr lang="en-US" sz="2400" dirty="0" smtClean="0">
                <a:effectLst>
                  <a:outerShdw blurRad="38100" dist="38100" dir="2700000" algn="tl">
                    <a:srgbClr val="000000">
                      <a:alpha val="43137"/>
                    </a:srgbClr>
                  </a:outerShdw>
                </a:effectLst>
              </a:rPr>
              <a:t>12, Kings HS, Kings Mills</a:t>
            </a: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John D’Alessandro - </a:t>
            </a:r>
            <a:r>
              <a:rPr lang="en-US" sz="2400" dirty="0">
                <a:effectLst>
                  <a:outerShdw blurRad="38100" dist="38100" dir="2700000" algn="tl">
                    <a:srgbClr val="000000">
                      <a:alpha val="43137"/>
                    </a:srgbClr>
                  </a:outerShdw>
                </a:effectLst>
              </a:rPr>
              <a:t>Comprehensive Physics, Grade 12, AP Physics </a:t>
            </a:r>
            <a:r>
              <a:rPr lang="en-US" sz="2400" dirty="0" smtClean="0">
                <a:effectLst>
                  <a:outerShdw blurRad="38100" dist="38100" dir="2700000" algn="tl">
                    <a:srgbClr val="000000">
                      <a:alpha val="43137"/>
                    </a:srgbClr>
                  </a:outerShdw>
                </a:effectLst>
              </a:rPr>
              <a:t>C, St. Xavier HS, Private</a:t>
            </a:r>
          </a:p>
          <a:p>
            <a:pPr>
              <a:buFont typeface="Wingdings" panose="05000000000000000000" pitchFamily="2" charset="2"/>
              <a:buChar char="Ø"/>
            </a:pPr>
            <a:r>
              <a:rPr lang="en-US" sz="2400" dirty="0" smtClean="0">
                <a:effectLst>
                  <a:outerShdw blurRad="38100" dist="38100" dir="2700000" algn="tl">
                    <a:srgbClr val="000000">
                      <a:alpha val="43137"/>
                    </a:srgbClr>
                  </a:outerShdw>
                </a:effectLst>
              </a:rPr>
              <a:t>Mike Day – </a:t>
            </a:r>
            <a:r>
              <a:rPr lang="en-US" sz="2400" dirty="0">
                <a:effectLst>
                  <a:outerShdw blurRad="38100" dist="38100" dir="2700000" algn="tl">
                    <a:srgbClr val="000000">
                      <a:alpha val="43137"/>
                    </a:srgbClr>
                  </a:outerShdw>
                </a:effectLst>
              </a:rPr>
              <a:t>Algebra 1 Grades 9 and 10, Advanced Pre-Calculus Grade 11, Discrete Math Grade 12, Statistics A, Statistics B, and an intro to Engineering class Grades 11 and </a:t>
            </a:r>
            <a:r>
              <a:rPr lang="en-US" sz="2400" dirty="0" smtClean="0">
                <a:effectLst>
                  <a:outerShdw blurRad="38100" dist="38100" dir="2700000" algn="tl">
                    <a:srgbClr val="000000">
                      <a:alpha val="43137"/>
                    </a:srgbClr>
                  </a:outerShdw>
                </a:effectLst>
              </a:rPr>
              <a:t>12, Reading HS, Reading </a:t>
            </a:r>
          </a:p>
          <a:p>
            <a:pPr>
              <a:buFont typeface="Wingdings" panose="05000000000000000000" pitchFamily="2" charset="2"/>
              <a:buChar char="Ø"/>
            </a:pPr>
            <a:endParaRPr lang="en-US" sz="2400" dirty="0">
              <a:effectLst>
                <a:outerShdw blurRad="38100" dist="38100" dir="2700000" algn="tl">
                  <a:srgbClr val="000000">
                    <a:alpha val="43137"/>
                  </a:srgbClr>
                </a:outerShdw>
              </a:effectLst>
            </a:endParaRPr>
          </a:p>
          <a:p>
            <a:pPr>
              <a:buFont typeface="Wingdings" panose="05000000000000000000" pitchFamily="2" charset="2"/>
              <a:buChar char="Ø"/>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533400"/>
            <a:ext cx="7620000" cy="685800"/>
          </a:xfrm>
        </p:spPr>
        <p:txBody>
          <a:bodyPr/>
          <a:lstStyle/>
          <a:p>
            <a:r>
              <a:rPr lang="en-US" dirty="0" smtClean="0"/>
              <a:t>Introductions </a:t>
            </a:r>
            <a:r>
              <a:rPr lang="en-US" dirty="0" err="1" smtClean="0"/>
              <a:t>con’t</a:t>
            </a:r>
            <a:r>
              <a:rPr lang="en-US" dirty="0"/>
              <a:t>:</a:t>
            </a:r>
            <a:r>
              <a:rPr lang="en-US" dirty="0" smtClean="0"/>
              <a:t> </a:t>
            </a:r>
            <a:r>
              <a:rPr lang="en-US" dirty="0"/>
              <a:t>RET </a:t>
            </a:r>
            <a:r>
              <a:rPr lang="en-US" dirty="0" smtClean="0"/>
              <a:t>Teachers</a:t>
            </a:r>
            <a:endParaRPr lang="en-US" dirty="0"/>
          </a:p>
        </p:txBody>
      </p:sp>
      <p:sp>
        <p:nvSpPr>
          <p:cNvPr id="3" name="Subtitle 2"/>
          <p:cNvSpPr>
            <a:spLocks noGrp="1"/>
          </p:cNvSpPr>
          <p:nvPr>
            <p:ph type="subTitle" sz="quarter" idx="1"/>
          </p:nvPr>
        </p:nvSpPr>
        <p:spPr>
          <a:xfrm>
            <a:off x="838200" y="1600200"/>
            <a:ext cx="7924800" cy="4343400"/>
          </a:xfrm>
        </p:spPr>
        <p:txBody>
          <a:bodyPr/>
          <a:lstStyle/>
          <a:p>
            <a:pPr marL="342900" indent="-342900" algn="l">
              <a:buFont typeface="Wingdings" panose="05000000000000000000" pitchFamily="2" charset="2"/>
              <a:buChar char="Ø"/>
            </a:pPr>
            <a:r>
              <a:rPr lang="en-US" b="0" dirty="0">
                <a:effectLst>
                  <a:outerShdw blurRad="38100" dist="38100" dir="2700000" algn="tl">
                    <a:srgbClr val="000000">
                      <a:alpha val="43137"/>
                    </a:srgbClr>
                  </a:outerShdw>
                </a:effectLst>
                <a:latin typeface="Arial (Body)"/>
              </a:rPr>
              <a:t>Matt Brunner - Science Grades 6, 7, and 8, and Grade 7 Math, Saints Peter and Paul School California, </a:t>
            </a:r>
            <a:r>
              <a:rPr lang="en-US" b="0" dirty="0" smtClean="0">
                <a:effectLst>
                  <a:outerShdw blurRad="38100" dist="38100" dir="2700000" algn="tl">
                    <a:srgbClr val="000000">
                      <a:alpha val="43137"/>
                    </a:srgbClr>
                  </a:outerShdw>
                </a:effectLst>
                <a:latin typeface="Arial (Body)"/>
              </a:rPr>
              <a:t>KY</a:t>
            </a: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latin typeface="Arial (Body)"/>
              </a:rPr>
              <a:t>Samantha </a:t>
            </a:r>
            <a:r>
              <a:rPr lang="en-US" b="0" dirty="0" err="1" smtClean="0">
                <a:effectLst>
                  <a:outerShdw blurRad="38100" dist="38100" dir="2700000" algn="tl">
                    <a:srgbClr val="000000">
                      <a:alpha val="43137"/>
                    </a:srgbClr>
                  </a:outerShdw>
                </a:effectLst>
                <a:latin typeface="Arial (Body)"/>
              </a:rPr>
              <a:t>Lafin</a:t>
            </a:r>
            <a:r>
              <a:rPr lang="en-US" b="0" dirty="0" smtClean="0">
                <a:effectLst>
                  <a:outerShdw blurRad="38100" dist="38100" dir="2700000" algn="tl">
                    <a:srgbClr val="000000">
                      <a:alpha val="43137"/>
                    </a:srgbClr>
                  </a:outerShdw>
                </a:effectLst>
                <a:latin typeface="Arial (Body)"/>
              </a:rPr>
              <a:t> - Clean Energy Technology and Engineering  Grade 9,  Biology Grade 10, Scott HS. Taylor Mill ,KY</a:t>
            </a: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latin typeface="Arial (Body)"/>
              </a:rPr>
              <a:t>Jim Prugh - </a:t>
            </a:r>
            <a:r>
              <a:rPr lang="en-US" b="0" dirty="0">
                <a:effectLst>
                  <a:outerShdw blurRad="38100" dist="38100" dir="2700000" algn="tl">
                    <a:srgbClr val="000000">
                      <a:alpha val="43137"/>
                    </a:srgbClr>
                  </a:outerShdw>
                </a:effectLst>
                <a:latin typeface="Arial (Body)"/>
              </a:rPr>
              <a:t>Advance </a:t>
            </a:r>
            <a:r>
              <a:rPr lang="en-US" b="0" dirty="0" smtClean="0">
                <a:effectLst>
                  <a:outerShdw blurRad="38100" dist="38100" dir="2700000" algn="tl">
                    <a:srgbClr val="000000">
                      <a:alpha val="43137"/>
                    </a:srgbClr>
                  </a:outerShdw>
                </a:effectLst>
                <a:latin typeface="Arial (Body)"/>
              </a:rPr>
              <a:t>Pre-Calculus, Algebra </a:t>
            </a:r>
            <a:r>
              <a:rPr lang="en-US" b="0" dirty="0">
                <a:effectLst>
                  <a:outerShdw blurRad="38100" dist="38100" dir="2700000" algn="tl">
                    <a:srgbClr val="000000">
                      <a:alpha val="43137"/>
                    </a:srgbClr>
                  </a:outerShdw>
                </a:effectLst>
                <a:latin typeface="Arial (Body)"/>
              </a:rPr>
              <a:t>1 Grade </a:t>
            </a:r>
            <a:r>
              <a:rPr lang="en-US" b="0" dirty="0" smtClean="0">
                <a:effectLst>
                  <a:outerShdw blurRad="38100" dist="38100" dir="2700000" algn="tl">
                    <a:srgbClr val="000000">
                      <a:alpha val="43137"/>
                    </a:srgbClr>
                  </a:outerShdw>
                </a:effectLst>
                <a:latin typeface="Arial (Body)"/>
              </a:rPr>
              <a:t>9, Indian Hill HS, Indian Hill </a:t>
            </a:r>
          </a:p>
          <a:p>
            <a:pPr marL="342900" indent="-342900" algn="l">
              <a:buFont typeface="Wingdings" panose="05000000000000000000" pitchFamily="2" charset="2"/>
              <a:buChar char="Ø"/>
            </a:pPr>
            <a:r>
              <a:rPr lang="en-US" b="0" dirty="0" smtClean="0">
                <a:effectLst>
                  <a:outerShdw blurRad="38100" dist="38100" dir="2700000" algn="tl">
                    <a:srgbClr val="000000">
                      <a:alpha val="43137"/>
                    </a:srgbClr>
                  </a:outerShdw>
                </a:effectLst>
                <a:latin typeface="Arial (Body)"/>
              </a:rPr>
              <a:t>Sam </a:t>
            </a:r>
            <a:r>
              <a:rPr lang="en-US" b="0" dirty="0" err="1" smtClean="0">
                <a:effectLst>
                  <a:outerShdw blurRad="38100" dist="38100" dir="2700000" algn="tl">
                    <a:srgbClr val="000000">
                      <a:alpha val="43137"/>
                    </a:srgbClr>
                  </a:outerShdw>
                </a:effectLst>
                <a:latin typeface="Arial (Body)"/>
              </a:rPr>
              <a:t>Mizener</a:t>
            </a:r>
            <a:r>
              <a:rPr lang="en-US" b="0" dirty="0" smtClean="0">
                <a:effectLst>
                  <a:outerShdw blurRad="38100" dist="38100" dir="2700000" algn="tl">
                    <a:srgbClr val="000000">
                      <a:alpha val="43137"/>
                    </a:srgbClr>
                  </a:outerShdw>
                </a:effectLst>
                <a:latin typeface="Arial (Body)"/>
              </a:rPr>
              <a:t> </a:t>
            </a:r>
            <a:r>
              <a:rPr lang="en-US" b="0" dirty="0">
                <a:effectLst>
                  <a:outerShdw blurRad="38100" dist="38100" dir="2700000" algn="tl">
                    <a:srgbClr val="000000">
                      <a:alpha val="43137"/>
                    </a:srgbClr>
                  </a:outerShdw>
                </a:effectLst>
              </a:rPr>
              <a:t>- CP Algebra 1 Grade 9, Geometry Grade 10, </a:t>
            </a:r>
            <a:r>
              <a:rPr lang="en-US" b="0" dirty="0" smtClean="0">
                <a:effectLst>
                  <a:outerShdw blurRad="38100" dist="38100" dir="2700000" algn="tl">
                    <a:srgbClr val="000000">
                      <a:alpha val="43137"/>
                    </a:srgbClr>
                  </a:outerShdw>
                </a:effectLst>
              </a:rPr>
              <a:t>Programming Grades </a:t>
            </a:r>
            <a:r>
              <a:rPr lang="en-US" b="0" dirty="0">
                <a:effectLst>
                  <a:outerShdw blurRad="38100" dist="38100" dir="2700000" algn="tl">
                    <a:srgbClr val="000000">
                      <a:alpha val="43137"/>
                    </a:srgbClr>
                  </a:outerShdw>
                </a:effectLst>
              </a:rPr>
              <a:t>9 -</a:t>
            </a:r>
            <a:r>
              <a:rPr lang="en-US" b="0" dirty="0" smtClean="0">
                <a:effectLst>
                  <a:outerShdw blurRad="38100" dist="38100" dir="2700000" algn="tl">
                    <a:srgbClr val="000000">
                      <a:alpha val="43137"/>
                    </a:srgbClr>
                  </a:outerShdw>
                </a:effectLst>
              </a:rPr>
              <a:t>12, </a:t>
            </a:r>
            <a:r>
              <a:rPr lang="en-US" b="0" dirty="0">
                <a:effectLst>
                  <a:outerShdw blurRad="38100" dist="38100" dir="2700000" algn="tl">
                    <a:srgbClr val="000000">
                      <a:alpha val="43137"/>
                    </a:srgbClr>
                  </a:outerShdw>
                </a:effectLst>
              </a:rPr>
              <a:t>Kings HS, Kings Mills</a:t>
            </a:r>
          </a:p>
          <a:p>
            <a:pPr marL="342900" indent="-342900" algn="l">
              <a:buFont typeface="Wingdings" panose="05000000000000000000" pitchFamily="2" charset="2"/>
              <a:buChar char="Ø"/>
            </a:pPr>
            <a:endParaRPr lang="en-US" b="0" dirty="0" smtClean="0">
              <a:effectLst>
                <a:outerShdw blurRad="38100" dist="38100" dir="2700000" algn="tl">
                  <a:srgbClr val="000000">
                    <a:alpha val="43137"/>
                  </a:srgbClr>
                </a:outerShdw>
              </a:effectLst>
              <a:latin typeface="Arial (Body)"/>
            </a:endParaRPr>
          </a:p>
          <a:p>
            <a:pPr algn="l"/>
            <a:endParaRPr lang="en-US" dirty="0"/>
          </a:p>
        </p:txBody>
      </p:sp>
    </p:spTree>
    <p:extLst>
      <p:ext uri="{BB962C8B-B14F-4D97-AF65-F5344CB8AC3E}">
        <p14:creationId xmlns:p14="http://schemas.microsoft.com/office/powerpoint/2010/main" val="1044312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smtClean="0">
                <a:effectLst>
                  <a:outerShdw blurRad="38100" dist="38100" dir="2700000" algn="tl">
                    <a:srgbClr val="000000">
                      <a:alpha val="43137"/>
                    </a:srgbClr>
                  </a:outerShdw>
                </a:effectLst>
              </a:rPr>
              <a:t>Introductions</a:t>
            </a:r>
            <a:r>
              <a:rPr lang="en-US" dirty="0" smtClean="0"/>
              <a:t>: </a:t>
            </a:r>
            <a:r>
              <a:rPr lang="en-US" dirty="0" smtClean="0">
                <a:effectLst>
                  <a:outerShdw blurRad="38100" dist="38100" dir="2700000" algn="tl">
                    <a:srgbClr val="000000">
                      <a:alpha val="43137"/>
                    </a:srgbClr>
                  </a:outerShdw>
                </a:effectLst>
              </a:rPr>
              <a:t>CEEMS Teachers</a:t>
            </a:r>
            <a:endParaRPr lang="en-US" dirty="0">
              <a:effectLst>
                <a:outerShdw blurRad="38100" dist="38100" dir="2700000" algn="tl">
                  <a:srgbClr val="000000">
                    <a:alpha val="43137"/>
                  </a:srgbClr>
                </a:outerShdw>
              </a:effectLst>
            </a:endParaRPr>
          </a:p>
        </p:txBody>
      </p:sp>
      <p:sp>
        <p:nvSpPr>
          <p:cNvPr id="8195" name="Subtitle 2"/>
          <p:cNvSpPr>
            <a:spLocks noGrp="1"/>
          </p:cNvSpPr>
          <p:nvPr>
            <p:ph type="subTitle" sz="quarter" idx="1"/>
          </p:nvPr>
        </p:nvSpPr>
        <p:spPr>
          <a:xfrm>
            <a:off x="1066800" y="1143000"/>
            <a:ext cx="7696200" cy="4800600"/>
          </a:xfrm>
        </p:spPr>
        <p:txBody>
          <a:bodyPr/>
          <a:lstStyle/>
          <a:p>
            <a:endParaRPr lang="en-US" dirty="0" smtClean="0"/>
          </a:p>
          <a:p>
            <a:pPr algn="l"/>
            <a:r>
              <a:rPr lang="en-US" b="0" dirty="0" smtClean="0">
                <a:effectLst>
                  <a:outerShdw blurRad="38100" dist="38100" dir="2700000" algn="tl">
                    <a:srgbClr val="000000">
                      <a:alpha val="43137"/>
                    </a:srgbClr>
                  </a:outerShdw>
                </a:effectLst>
              </a:rPr>
              <a:t>PD Session 1 on September 23rd:</a:t>
            </a:r>
          </a:p>
          <a:p>
            <a:pPr algn="l"/>
            <a:r>
              <a:rPr lang="en-US" b="0" dirty="0" smtClean="0">
                <a:effectLst>
                  <a:outerShdw blurRad="38100" dist="38100" dir="2700000" algn="tl">
                    <a:srgbClr val="000000">
                      <a:alpha val="43137"/>
                    </a:srgbClr>
                  </a:outerShdw>
                </a:effectLst>
              </a:rPr>
              <a:t>Lori Cooper– Teaches 7</a:t>
            </a:r>
            <a:r>
              <a:rPr lang="en-US" b="0" baseline="30000" dirty="0" smtClean="0">
                <a:effectLst>
                  <a:outerShdw blurRad="38100" dist="38100" dir="2700000" algn="tl">
                    <a:srgbClr val="000000">
                      <a:alpha val="43137"/>
                    </a:srgbClr>
                  </a:outerShdw>
                </a:effectLst>
              </a:rPr>
              <a:t>th</a:t>
            </a:r>
            <a:r>
              <a:rPr lang="en-US" b="0" dirty="0" smtClean="0">
                <a:effectLst>
                  <a:outerShdw blurRad="38100" dist="38100" dir="2700000" algn="tl">
                    <a:srgbClr val="000000">
                      <a:alpha val="43137"/>
                    </a:srgbClr>
                  </a:outerShdw>
                </a:effectLst>
              </a:rPr>
              <a:t> grade Science at Western Hills High School, </a:t>
            </a:r>
            <a:r>
              <a:rPr lang="en-US" b="0" dirty="0">
                <a:effectLst>
                  <a:outerShdw blurRad="38100" dist="38100" dir="2700000" algn="tl">
                    <a:srgbClr val="000000">
                      <a:alpha val="43137"/>
                    </a:srgbClr>
                  </a:outerShdw>
                </a:effectLst>
              </a:rPr>
              <a:t>Cincinnati Public Schools </a:t>
            </a:r>
            <a:r>
              <a:rPr lang="en-US" b="0" dirty="0" smtClean="0">
                <a:effectLst>
                  <a:outerShdw blurRad="38100" dist="38100" dir="2700000" algn="tl">
                    <a:srgbClr val="000000">
                      <a:alpha val="43137"/>
                    </a:srgbClr>
                  </a:outerShdw>
                </a:effectLst>
              </a:rPr>
              <a:t>District</a:t>
            </a:r>
          </a:p>
          <a:p>
            <a:pPr algn="l"/>
            <a:endParaRPr lang="en-US" b="0" dirty="0">
              <a:effectLst>
                <a:outerShdw blurRad="38100" dist="38100" dir="2700000" algn="tl">
                  <a:srgbClr val="000000">
                    <a:alpha val="43137"/>
                  </a:srgbClr>
                </a:outerShdw>
              </a:effectLst>
            </a:endParaRPr>
          </a:p>
          <a:p>
            <a:pPr algn="l"/>
            <a:r>
              <a:rPr lang="en-US" b="0" dirty="0" smtClean="0">
                <a:effectLst>
                  <a:outerShdw blurRad="38100" dist="38100" dir="2700000" algn="tl">
                    <a:srgbClr val="000000">
                      <a:alpha val="43137"/>
                    </a:srgbClr>
                  </a:outerShdw>
                </a:effectLst>
              </a:rPr>
              <a:t>PD Session 2 on September 30th:</a:t>
            </a:r>
          </a:p>
          <a:p>
            <a:pPr algn="l"/>
            <a:r>
              <a:rPr lang="en-US" b="0" dirty="0" smtClean="0">
                <a:effectLst>
                  <a:outerShdw blurRad="38100" dist="38100" dir="2700000" algn="tl">
                    <a:srgbClr val="000000">
                      <a:alpha val="43137"/>
                    </a:srgbClr>
                  </a:outerShdw>
                </a:effectLst>
              </a:rPr>
              <a:t>Amy Jameson - Teaches Physics, Chemistry and  Anatomy and Physiology at Dater High School, Cincinnati Public Schools District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752600" y="381000"/>
            <a:ext cx="7162800" cy="838200"/>
          </a:xfrm>
        </p:spPr>
        <p:txBody>
          <a:bodyPr/>
          <a:lstStyle/>
          <a:p>
            <a:pPr>
              <a:defRPr/>
            </a:pPr>
            <a:r>
              <a:rPr lang="en-US" dirty="0" smtClean="0"/>
              <a:t>              CEEMS Fellows</a:t>
            </a:r>
            <a:endParaRPr lang="en-US" dirty="0"/>
          </a:p>
        </p:txBody>
      </p:sp>
      <p:sp>
        <p:nvSpPr>
          <p:cNvPr id="9219" name="Subtitle 2"/>
          <p:cNvSpPr>
            <a:spLocks noGrp="1"/>
          </p:cNvSpPr>
          <p:nvPr>
            <p:ph type="subTitle" sz="quarter" idx="1"/>
          </p:nvPr>
        </p:nvSpPr>
        <p:spPr>
          <a:xfrm>
            <a:off x="1828800" y="914400"/>
            <a:ext cx="7315200" cy="4648200"/>
          </a:xfrm>
        </p:spPr>
        <p:txBody>
          <a:bodyPr/>
          <a:lstStyle/>
          <a:p>
            <a:endParaRPr lang="en-US" dirty="0" smtClean="0"/>
          </a:p>
          <a:p>
            <a:r>
              <a:rPr lang="en-US" b="0" dirty="0" smtClean="0">
                <a:effectLst>
                  <a:outerShdw blurRad="38100" dist="38100" dir="2700000" algn="tl">
                    <a:srgbClr val="000000">
                      <a:alpha val="43137"/>
                    </a:srgbClr>
                  </a:outerShdw>
                </a:effectLst>
              </a:rPr>
              <a:t>(PhD Candidates in Engineering)</a:t>
            </a:r>
          </a:p>
          <a:p>
            <a:pPr marL="342900" indent="-342900" algn="l">
              <a:lnSpc>
                <a:spcPct val="150000"/>
              </a:lnSpc>
              <a:buFont typeface="Wingdings" panose="05000000000000000000" pitchFamily="2" charset="2"/>
              <a:buChar char="Ø"/>
            </a:pPr>
            <a:r>
              <a:rPr lang="en-US" b="0" dirty="0">
                <a:effectLst>
                  <a:outerShdw blurRad="38100" dist="38100" dir="2700000" algn="tl">
                    <a:srgbClr val="000000">
                      <a:alpha val="43137"/>
                    </a:srgbClr>
                  </a:outerShdw>
                </a:effectLst>
              </a:rPr>
              <a:t>Caroline </a:t>
            </a:r>
            <a:r>
              <a:rPr lang="en-US" b="0" dirty="0" err="1" smtClean="0">
                <a:effectLst>
                  <a:outerShdw blurRad="38100" dist="38100" dir="2700000" algn="tl">
                    <a:srgbClr val="000000">
                      <a:alpha val="43137"/>
                    </a:srgbClr>
                  </a:outerShdw>
                </a:effectLst>
              </a:rPr>
              <a:t>Akenyi</a:t>
            </a:r>
            <a:endParaRPr lang="en-US" b="0" dirty="0" smtClean="0">
              <a:effectLst>
                <a:outerShdw blurRad="38100" dist="38100" dir="2700000" algn="tl">
                  <a:srgbClr val="000000">
                    <a:alpha val="43137"/>
                  </a:srgbClr>
                </a:outerShdw>
              </a:effectLst>
            </a:endParaRPr>
          </a:p>
          <a:p>
            <a:pPr marL="342900" indent="-342900" algn="l">
              <a:lnSpc>
                <a:spcPct val="150000"/>
              </a:lnSpc>
              <a:buFont typeface="Wingdings" panose="05000000000000000000" pitchFamily="2" charset="2"/>
              <a:buChar char="Ø"/>
            </a:pPr>
            <a:r>
              <a:rPr lang="en-US" b="0" dirty="0">
                <a:effectLst>
                  <a:outerShdw blurRad="38100" dist="38100" dir="2700000" algn="tl">
                    <a:srgbClr val="000000">
                      <a:alpha val="43137"/>
                    </a:srgbClr>
                  </a:outerShdw>
                </a:effectLst>
              </a:rPr>
              <a:t>Anne </a:t>
            </a:r>
            <a:r>
              <a:rPr lang="en-US" b="0" dirty="0" smtClean="0">
                <a:effectLst>
                  <a:outerShdw blurRad="38100" dist="38100" dir="2700000" algn="tl">
                    <a:srgbClr val="000000">
                      <a:alpha val="43137"/>
                    </a:srgbClr>
                  </a:outerShdw>
                </a:effectLst>
              </a:rPr>
              <a:t>Brant</a:t>
            </a:r>
          </a:p>
          <a:p>
            <a:pPr marL="342900" indent="-342900" algn="l">
              <a:lnSpc>
                <a:spcPct val="150000"/>
              </a:lnSpc>
              <a:buFont typeface="Wingdings" panose="05000000000000000000" pitchFamily="2" charset="2"/>
              <a:buChar char="Ø"/>
            </a:pPr>
            <a:r>
              <a:rPr lang="en-US" b="0" dirty="0" err="1">
                <a:effectLst>
                  <a:outerShdw blurRad="38100" dist="38100" dir="2700000" algn="tl">
                    <a:srgbClr val="000000">
                      <a:alpha val="43137"/>
                    </a:srgbClr>
                  </a:outerShdw>
                </a:effectLst>
              </a:rPr>
              <a:t>Sumeet</a:t>
            </a:r>
            <a:r>
              <a:rPr lang="en-US" b="0" dirty="0">
                <a:effectLst>
                  <a:outerShdw blurRad="38100" dist="38100" dir="2700000" algn="tl">
                    <a:srgbClr val="000000">
                      <a:alpha val="43137"/>
                    </a:srgbClr>
                  </a:outerShdw>
                </a:effectLst>
              </a:rPr>
              <a:t> </a:t>
            </a:r>
            <a:r>
              <a:rPr lang="en-US" b="0" dirty="0" smtClean="0">
                <a:effectLst>
                  <a:outerShdw blurRad="38100" dist="38100" dir="2700000" algn="tl">
                    <a:srgbClr val="000000">
                      <a:alpha val="43137"/>
                    </a:srgbClr>
                  </a:outerShdw>
                </a:effectLst>
              </a:rPr>
              <a:t>Chaudhary</a:t>
            </a:r>
          </a:p>
          <a:p>
            <a:pPr marL="342900" indent="-342900" algn="l">
              <a:lnSpc>
                <a:spcPct val="150000"/>
              </a:lnSpc>
              <a:buFont typeface="Wingdings" panose="05000000000000000000" pitchFamily="2" charset="2"/>
              <a:buChar char="Ø"/>
            </a:pPr>
            <a:r>
              <a:rPr lang="en-US" b="0" dirty="0" err="1">
                <a:effectLst>
                  <a:outerShdw blurRad="38100" dist="38100" dir="2700000" algn="tl">
                    <a:srgbClr val="000000">
                      <a:alpha val="43137"/>
                    </a:srgbClr>
                  </a:outerShdw>
                </a:effectLst>
              </a:rPr>
              <a:t>Siddharth</a:t>
            </a:r>
            <a:r>
              <a:rPr lang="en-US" b="0" dirty="0">
                <a:effectLst>
                  <a:outerShdw blurRad="38100" dist="38100" dir="2700000" algn="tl">
                    <a:srgbClr val="000000">
                      <a:alpha val="43137"/>
                    </a:srgbClr>
                  </a:outerShdw>
                </a:effectLst>
              </a:rPr>
              <a:t> Sridhar</a:t>
            </a:r>
            <a:endParaRPr lang="en-US" b="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133600" y="365125"/>
            <a:ext cx="6629400" cy="838200"/>
          </a:xfrm>
        </p:spPr>
        <p:txBody>
          <a:bodyPr/>
          <a:lstStyle/>
          <a:p>
            <a:pPr>
              <a:defRPr/>
            </a:pPr>
            <a:r>
              <a:rPr lang="en-US" dirty="0" smtClean="0"/>
              <a:t>Why bring in COFSP Fellows into the RET classrooms?</a:t>
            </a:r>
            <a:endParaRPr lang="en-US" dirty="0"/>
          </a:p>
        </p:txBody>
      </p:sp>
      <p:sp>
        <p:nvSpPr>
          <p:cNvPr id="3" name="Subtitle 2"/>
          <p:cNvSpPr>
            <a:spLocks noGrp="1"/>
          </p:cNvSpPr>
          <p:nvPr>
            <p:ph type="subTitle" sz="quarter" idx="1"/>
          </p:nvPr>
        </p:nvSpPr>
        <p:spPr>
          <a:xfrm>
            <a:off x="1143000" y="1066800"/>
            <a:ext cx="7848600" cy="4724400"/>
          </a:xfrm>
        </p:spPr>
        <p:txBody>
          <a:bodyPr/>
          <a:lstStyle/>
          <a:p>
            <a:pPr>
              <a:defRPr/>
            </a:pPr>
            <a:endParaRPr lang="en-US" dirty="0" smtClean="0"/>
          </a:p>
          <a:p>
            <a:pPr>
              <a:defRPr/>
            </a:pPr>
            <a:endParaRPr lang="en-US" dirty="0"/>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They are great role models for the field of engineering.</a:t>
            </a:r>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Students in the classroom relate to them.</a:t>
            </a:r>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They provide practical applications of math and science.</a:t>
            </a:r>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They make students aware of </a:t>
            </a:r>
            <a:r>
              <a:rPr lang="en-US" sz="2300" b="0" dirty="0">
                <a:effectLst>
                  <a:outerShdw blurRad="38100" dist="38100" dir="2700000" algn="tl">
                    <a:srgbClr val="000000">
                      <a:alpha val="43137"/>
                    </a:srgbClr>
                  </a:outerShdw>
                </a:effectLst>
              </a:rPr>
              <a:t>the variety of engineering </a:t>
            </a:r>
            <a:r>
              <a:rPr lang="en-US" sz="2300" b="0" dirty="0" smtClean="0">
                <a:effectLst>
                  <a:outerShdw blurRad="38100" dist="38100" dir="2700000" algn="tl">
                    <a:srgbClr val="000000">
                      <a:alpha val="43137"/>
                    </a:srgbClr>
                  </a:outerShdw>
                </a:effectLst>
              </a:rPr>
              <a:t>careers and what engineers actually do with the goal to encourage students to pursue STEM careers.</a:t>
            </a:r>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They assist in the RET/CEEMS Teacher’s classroom – an extra set of eye for formative assessments. </a:t>
            </a:r>
          </a:p>
          <a:p>
            <a:pPr marL="342900" indent="-342900" algn="l">
              <a:buFont typeface="Wingdings" panose="05000000000000000000" pitchFamily="2" charset="2"/>
              <a:buChar char="Ø"/>
              <a:defRPr/>
            </a:pPr>
            <a:r>
              <a:rPr lang="en-US" sz="2300" b="0" dirty="0" smtClean="0">
                <a:effectLst>
                  <a:outerShdw blurRad="38100" dist="38100" dir="2700000" algn="tl">
                    <a:srgbClr val="000000">
                      <a:alpha val="43137"/>
                    </a:srgbClr>
                  </a:outerShdw>
                </a:effectLst>
              </a:rPr>
              <a:t>They share their Senior Capstone projects.</a:t>
            </a:r>
          </a:p>
          <a:p>
            <a:pPr marL="342900" indent="-342900" algn="l">
              <a:buFont typeface="Wingdings" panose="05000000000000000000" pitchFamily="2" charset="2"/>
              <a:buChar char="Ø"/>
              <a:defRPr/>
            </a:pPr>
            <a:endParaRPr lang="en-US" dirty="0"/>
          </a:p>
        </p:txBody>
      </p:sp>
      <p:pic>
        <p:nvPicPr>
          <p:cNvPr id="10244" name="Picture 2" descr="C:\Users\Liberid\AppData\Local\Microsoft\Windows\Temporary Internet Files\Content.IE5\4C0VEWPN\MP9004317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1842">
            <a:off x="457200" y="533454"/>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536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quiggle">
  <a:themeElements>
    <a:clrScheme name="">
      <a:dk1>
        <a:srgbClr val="000000"/>
      </a:dk1>
      <a:lt1>
        <a:srgbClr val="FFFFFF"/>
      </a:lt1>
      <a:dk2>
        <a:srgbClr val="FC1921"/>
      </a:dk2>
      <a:lt2>
        <a:srgbClr val="CBCBCB"/>
      </a:lt2>
      <a:accent1>
        <a:srgbClr val="FFFFFF"/>
      </a:accent1>
      <a:accent2>
        <a:srgbClr val="00FFCC"/>
      </a:accent2>
      <a:accent3>
        <a:srgbClr val="FDABAB"/>
      </a:accent3>
      <a:accent4>
        <a:srgbClr val="DADADA"/>
      </a:accent4>
      <a:accent5>
        <a:srgbClr val="FFFFFF"/>
      </a:accent5>
      <a:accent6>
        <a:srgbClr val="00E7B9"/>
      </a:accent6>
      <a:hlink>
        <a:srgbClr val="FC1921"/>
      </a:hlink>
      <a:folHlink>
        <a:srgbClr val="FF7C80"/>
      </a:folHlink>
    </a:clrScheme>
    <a:fontScheme name="Squig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iggl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quiggl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quiggl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C:\WINDOWS\Desktop\Squiggle.pot</Template>
  <TotalTime>2331</TotalTime>
  <Words>1002</Words>
  <Application>Microsoft Office PowerPoint</Application>
  <PresentationFormat>On-screen Show (4:3)</PresentationFormat>
  <Paragraphs>133</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Squiggle</vt:lpstr>
      <vt:lpstr>Choose Ohio First Scholarship Program (COFSP)  Professional Development </vt:lpstr>
      <vt:lpstr>Acknowledgements</vt:lpstr>
      <vt:lpstr>WHO are the KEY players? </vt:lpstr>
      <vt:lpstr>Introductions:  COFSP Fellows</vt:lpstr>
      <vt:lpstr>Introductions: 8 RET Teachers - Please stand</vt:lpstr>
      <vt:lpstr>Introductions con’t: RET Teachers</vt:lpstr>
      <vt:lpstr>Introductions: CEEMS Teachers</vt:lpstr>
      <vt:lpstr>              CEEMS Fellows</vt:lpstr>
      <vt:lpstr>Why bring in COFSP Fellows into the RET classrooms?</vt:lpstr>
      <vt:lpstr>What are the components of the COFSP Fellows, RET Teachers and CEEMS Fellows 2016-17 Program?  </vt:lpstr>
      <vt:lpstr>Components of the COFSP Fellows, RET Teachers and CEEMS Fellows 2016-2017 Program </vt:lpstr>
      <vt:lpstr>Components of the COFSP Fellows, RET Teachers and CEEMS Fellows 2016-2017 Program </vt:lpstr>
      <vt:lpstr>Components of the COFSP Fellows, RET Teachers and CEEMS Fellows 2016-2017 Program</vt:lpstr>
      <vt:lpstr>Components of the COFSP Fellows, RET Teachers and CEEMS Fellows 2016-2017 Program</vt:lpstr>
      <vt:lpstr>   </vt:lpstr>
      <vt:lpstr>Questions? </vt:lpstr>
      <vt:lpstr>Announcements Regarding PD Next Week - Friday, September 30th:</vt:lpstr>
      <vt:lpstr>            Time for Meeting in Groups</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Cincinnati</dc:creator>
  <cp:lastModifiedBy>Debora A Liberi</cp:lastModifiedBy>
  <cp:revision>120</cp:revision>
  <cp:lastPrinted>2014-09-16T19:04:31Z</cp:lastPrinted>
  <dcterms:created xsi:type="dcterms:W3CDTF">2002-08-16T18:16:45Z</dcterms:created>
  <dcterms:modified xsi:type="dcterms:W3CDTF">2016-09-21T15:49:39Z</dcterms:modified>
</cp:coreProperties>
</file>